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97"/>
  </p:notesMasterIdLst>
  <p:sldIdLst>
    <p:sldId id="256" r:id="rId5"/>
    <p:sldId id="320" r:id="rId6"/>
    <p:sldId id="421" r:id="rId7"/>
    <p:sldId id="385" r:id="rId8"/>
    <p:sldId id="383" r:id="rId9"/>
    <p:sldId id="384" r:id="rId10"/>
    <p:sldId id="363" r:id="rId11"/>
    <p:sldId id="358" r:id="rId12"/>
    <p:sldId id="359" r:id="rId13"/>
    <p:sldId id="392" r:id="rId14"/>
    <p:sldId id="360" r:id="rId15"/>
    <p:sldId id="361" r:id="rId16"/>
    <p:sldId id="362" r:id="rId17"/>
    <p:sldId id="401" r:id="rId18"/>
    <p:sldId id="311" r:id="rId19"/>
    <p:sldId id="321" r:id="rId20"/>
    <p:sldId id="323" r:id="rId21"/>
    <p:sldId id="271" r:id="rId22"/>
    <p:sldId id="258" r:id="rId23"/>
    <p:sldId id="314" r:id="rId24"/>
    <p:sldId id="315" r:id="rId25"/>
    <p:sldId id="317" r:id="rId26"/>
    <p:sldId id="318" r:id="rId27"/>
    <p:sldId id="374" r:id="rId28"/>
    <p:sldId id="319" r:id="rId29"/>
    <p:sldId id="322" r:id="rId30"/>
    <p:sldId id="272" r:id="rId31"/>
    <p:sldId id="386" r:id="rId32"/>
    <p:sldId id="260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4" r:id="rId41"/>
    <p:sldId id="335" r:id="rId42"/>
    <p:sldId id="331" r:id="rId43"/>
    <p:sldId id="332" r:id="rId44"/>
    <p:sldId id="333" r:id="rId45"/>
    <p:sldId id="336" r:id="rId46"/>
    <p:sldId id="337" r:id="rId47"/>
    <p:sldId id="338" r:id="rId48"/>
    <p:sldId id="301" r:id="rId49"/>
    <p:sldId id="263" r:id="rId50"/>
    <p:sldId id="270" r:id="rId51"/>
    <p:sldId id="262" r:id="rId52"/>
    <p:sldId id="418" r:id="rId53"/>
    <p:sldId id="430" r:id="rId54"/>
    <p:sldId id="312" r:id="rId55"/>
    <p:sldId id="343" r:id="rId56"/>
    <p:sldId id="365" r:id="rId57"/>
    <p:sldId id="344" r:id="rId58"/>
    <p:sldId id="342" r:id="rId59"/>
    <p:sldId id="281" r:id="rId60"/>
    <p:sldId id="280" r:id="rId61"/>
    <p:sldId id="276" r:id="rId62"/>
    <p:sldId id="266" r:id="rId63"/>
    <p:sldId id="422" r:id="rId64"/>
    <p:sldId id="267" r:id="rId65"/>
    <p:sldId id="404" r:id="rId66"/>
    <p:sldId id="279" r:id="rId67"/>
    <p:sldId id="352" r:id="rId68"/>
    <p:sldId id="287" r:id="rId69"/>
    <p:sldId id="394" r:id="rId70"/>
    <p:sldId id="395" r:id="rId71"/>
    <p:sldId id="396" r:id="rId72"/>
    <p:sldId id="379" r:id="rId73"/>
    <p:sldId id="380" r:id="rId74"/>
    <p:sldId id="413" r:id="rId75"/>
    <p:sldId id="414" r:id="rId76"/>
    <p:sldId id="419" r:id="rId77"/>
    <p:sldId id="420" r:id="rId78"/>
    <p:sldId id="411" r:id="rId79"/>
    <p:sldId id="376" r:id="rId80"/>
    <p:sldId id="405" r:id="rId81"/>
    <p:sldId id="377" r:id="rId82"/>
    <p:sldId id="372" r:id="rId83"/>
    <p:sldId id="351" r:id="rId84"/>
    <p:sldId id="426" r:id="rId85"/>
    <p:sldId id="429" r:id="rId86"/>
    <p:sldId id="423" r:id="rId87"/>
    <p:sldId id="424" r:id="rId88"/>
    <p:sldId id="427" r:id="rId89"/>
    <p:sldId id="428" r:id="rId90"/>
    <p:sldId id="389" r:id="rId91"/>
    <p:sldId id="366" r:id="rId92"/>
    <p:sldId id="391" r:id="rId93"/>
    <p:sldId id="308" r:id="rId94"/>
    <p:sldId id="293" r:id="rId95"/>
    <p:sldId id="305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660" autoAdjust="0"/>
  </p:normalViewPr>
  <p:slideViewPr>
    <p:cSldViewPr snapToGrid="0">
      <p:cViewPr varScale="1">
        <p:scale>
          <a:sx n="73" d="100"/>
          <a:sy n="73" d="100"/>
        </p:scale>
        <p:origin x="59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90161-6E2F-41CE-8956-972081341C6E}" type="doc">
      <dgm:prSet loTypeId="urn:microsoft.com/office/officeart/2005/8/layout/hProcess10#1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46577BB-CEA4-4AF1-9318-D13941664FE6}">
      <dgm:prSet phldrT="[Text]" custT="1"/>
      <dgm:spPr/>
      <dgm:t>
        <a:bodyPr/>
        <a:lstStyle/>
        <a:p>
          <a:r>
            <a:rPr lang="en-US" sz="1800" dirty="0"/>
            <a:t>Build Grid and Geometrical Structures for transformer, windings and boundaries.</a:t>
          </a:r>
        </a:p>
      </dgm:t>
    </dgm:pt>
    <dgm:pt modelId="{9EE6572D-A336-4194-8237-4D2B3B8EB93F}" type="parTrans" cxnId="{35EB559E-9594-46B5-BEC9-D3071573423A}">
      <dgm:prSet/>
      <dgm:spPr/>
      <dgm:t>
        <a:bodyPr/>
        <a:lstStyle/>
        <a:p>
          <a:endParaRPr lang="en-US"/>
        </a:p>
      </dgm:t>
    </dgm:pt>
    <dgm:pt modelId="{22D62A13-11C4-4694-AA5C-AE4AD9993A37}" type="sibTrans" cxnId="{35EB559E-9594-46B5-BEC9-D3071573423A}">
      <dgm:prSet/>
      <dgm:spPr/>
      <dgm:t>
        <a:bodyPr/>
        <a:lstStyle/>
        <a:p>
          <a:endParaRPr lang="en-US"/>
        </a:p>
      </dgm:t>
    </dgm:pt>
    <dgm:pt modelId="{3B62F779-C8C4-4403-A321-BC49F982E4AB}">
      <dgm:prSet phldrT="[Text]" custT="1"/>
      <dgm:spPr/>
      <dgm:t>
        <a:bodyPr/>
        <a:lstStyle/>
        <a:p>
          <a:r>
            <a:rPr lang="en-US" sz="1800" dirty="0"/>
            <a:t>Set </a:t>
          </a:r>
          <a:r>
            <a:rPr lang="en-US" sz="1800" dirty="0">
              <a:latin typeface="Cambria Math" panose="02040503050406030204" pitchFamily="18" charset="0"/>
              <a:ea typeface="Cambria Math" panose="02040503050406030204" pitchFamily="18" charset="0"/>
            </a:rPr>
            <a:t>𝜀, 𝜇, 𝜎,</a:t>
          </a:r>
          <a:r>
            <a:rPr lang="en-US" sz="1800" dirty="0"/>
            <a:t> Material Inhomogeneity, Dispersion and Non-Linearity Model Parameters. </a:t>
          </a:r>
        </a:p>
      </dgm:t>
    </dgm:pt>
    <dgm:pt modelId="{B4FCB578-19E2-41EE-8660-AFE169495C01}" type="parTrans" cxnId="{257F950C-E9BC-49EC-8EBE-C3164199A048}">
      <dgm:prSet/>
      <dgm:spPr/>
      <dgm:t>
        <a:bodyPr/>
        <a:lstStyle/>
        <a:p>
          <a:endParaRPr lang="en-US"/>
        </a:p>
      </dgm:t>
    </dgm:pt>
    <dgm:pt modelId="{78D50FA3-D6C2-48F3-8D3E-753AA09ACF6F}" type="sibTrans" cxnId="{257F950C-E9BC-49EC-8EBE-C3164199A048}">
      <dgm:prSet/>
      <dgm:spPr/>
      <dgm:t>
        <a:bodyPr/>
        <a:lstStyle/>
        <a:p>
          <a:endParaRPr lang="en-US"/>
        </a:p>
      </dgm:t>
    </dgm:pt>
    <dgm:pt modelId="{7972CBEC-541E-4414-B55B-F7CCE4DF0F06}">
      <dgm:prSet phldrT="[Text]" custT="1"/>
      <dgm:spPr/>
      <dgm:t>
        <a:bodyPr/>
        <a:lstStyle/>
        <a:p>
          <a:r>
            <a:rPr lang="en-US" sz="1800" dirty="0"/>
            <a:t>Add volume current sources, set resolution and run Simulation for desired discrete steps.</a:t>
          </a:r>
        </a:p>
      </dgm:t>
    </dgm:pt>
    <dgm:pt modelId="{E58F12A8-020F-4E66-9F79-8D115F2D8881}" type="parTrans" cxnId="{D7518A30-BAD7-4D23-9745-E945FD3C1D90}">
      <dgm:prSet/>
      <dgm:spPr/>
      <dgm:t>
        <a:bodyPr/>
        <a:lstStyle/>
        <a:p>
          <a:endParaRPr lang="en-US"/>
        </a:p>
      </dgm:t>
    </dgm:pt>
    <dgm:pt modelId="{584CC7BB-0E88-4DA0-9B00-329BCA4F54CF}" type="sibTrans" cxnId="{D7518A30-BAD7-4D23-9745-E945FD3C1D90}">
      <dgm:prSet/>
      <dgm:spPr/>
      <dgm:t>
        <a:bodyPr/>
        <a:lstStyle/>
        <a:p>
          <a:endParaRPr lang="en-US"/>
        </a:p>
      </dgm:t>
    </dgm:pt>
    <dgm:pt modelId="{2052D8C4-2593-46BA-BCAF-F10C03B13E22}">
      <dgm:prSet custT="1"/>
      <dgm:spPr/>
      <dgm:t>
        <a:bodyPr/>
        <a:lstStyle/>
        <a:p>
          <a:r>
            <a:rPr lang="en-US" sz="1800" dirty="0"/>
            <a:t>Apply 3D Discrete Fourier Transform to find transmitted Poynting Flux and  Broadband Response.</a:t>
          </a:r>
        </a:p>
      </dgm:t>
    </dgm:pt>
    <dgm:pt modelId="{BEC49860-EA48-4438-ACBB-E85975CEF42E}" type="parTrans" cxnId="{5EB911CB-E503-415C-884D-C8B457C2580F}">
      <dgm:prSet/>
      <dgm:spPr/>
      <dgm:t>
        <a:bodyPr/>
        <a:lstStyle/>
        <a:p>
          <a:endParaRPr lang="en-US"/>
        </a:p>
      </dgm:t>
    </dgm:pt>
    <dgm:pt modelId="{F862F71C-3A44-4CD3-B601-3BAA4F36C9B2}" type="sibTrans" cxnId="{5EB911CB-E503-415C-884D-C8B457C2580F}">
      <dgm:prSet/>
      <dgm:spPr/>
      <dgm:t>
        <a:bodyPr/>
        <a:lstStyle/>
        <a:p>
          <a:endParaRPr lang="en-US"/>
        </a:p>
      </dgm:t>
    </dgm:pt>
    <dgm:pt modelId="{CA1A814B-CD73-4ABC-8A50-14BF1F4EEFA3}" type="pres">
      <dgm:prSet presAssocID="{EAC90161-6E2F-41CE-8956-972081341C6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1EF07C-38A5-4CF6-A42F-624F61D73E02}" type="pres">
      <dgm:prSet presAssocID="{E46577BB-CEA4-4AF1-9318-D13941664FE6}" presName="composite" presStyleCnt="0"/>
      <dgm:spPr/>
    </dgm:pt>
    <dgm:pt modelId="{BAEA5892-5815-4FB6-8552-6609C18A3C74}" type="pres">
      <dgm:prSet presAssocID="{E46577BB-CEA4-4AF1-9318-D13941664FE6}" presName="imagSh" presStyleLbl="b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91694FC-8E0A-4097-9DE2-524E393C6CCE}" type="pres">
      <dgm:prSet presAssocID="{E46577BB-CEA4-4AF1-9318-D13941664FE6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AF70CA-EC59-4394-BE21-3A85CFED56AF}" type="pres">
      <dgm:prSet presAssocID="{22D62A13-11C4-4694-AA5C-AE4AD9993A3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38777E0-2651-4C4C-83E1-883EFED2964A}" type="pres">
      <dgm:prSet presAssocID="{22D62A13-11C4-4694-AA5C-AE4AD9993A37}" presName="connTx" presStyleLbl="sibTrans2D1" presStyleIdx="0" presStyleCnt="3"/>
      <dgm:spPr/>
      <dgm:t>
        <a:bodyPr/>
        <a:lstStyle/>
        <a:p>
          <a:endParaRPr lang="en-US"/>
        </a:p>
      </dgm:t>
    </dgm:pt>
    <dgm:pt modelId="{C5F67F6E-BE9B-41FD-83FD-8A7F626163DC}" type="pres">
      <dgm:prSet presAssocID="{3B62F779-C8C4-4403-A321-BC49F982E4AB}" presName="composite" presStyleCnt="0"/>
      <dgm:spPr/>
    </dgm:pt>
    <dgm:pt modelId="{3BFF8D25-77DF-4B49-8500-DF1B850067C0}" type="pres">
      <dgm:prSet presAssocID="{3B62F779-C8C4-4403-A321-BC49F982E4AB}" presName="imagSh" presStyleLbl="b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144BABE-85A4-4349-B4AC-17F4EF0A35EC}" type="pres">
      <dgm:prSet presAssocID="{3B62F779-C8C4-4403-A321-BC49F982E4AB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2EE6B-B06D-4A84-9E4C-FD875CD05B60}" type="pres">
      <dgm:prSet presAssocID="{78D50FA3-D6C2-48F3-8D3E-753AA09ACF6F}" presName="sibTrans" presStyleLbl="sibTrans2D1" presStyleIdx="1" presStyleCnt="3"/>
      <dgm:spPr/>
      <dgm:t>
        <a:bodyPr/>
        <a:lstStyle/>
        <a:p>
          <a:endParaRPr lang="en-US"/>
        </a:p>
      </dgm:t>
    </dgm:pt>
    <dgm:pt modelId="{9692A6D9-AE56-4BDF-A9B1-D4E67A21F93D}" type="pres">
      <dgm:prSet presAssocID="{78D50FA3-D6C2-48F3-8D3E-753AA09ACF6F}" presName="connTx" presStyleLbl="sibTrans2D1" presStyleIdx="1" presStyleCnt="3"/>
      <dgm:spPr/>
      <dgm:t>
        <a:bodyPr/>
        <a:lstStyle/>
        <a:p>
          <a:endParaRPr lang="en-US"/>
        </a:p>
      </dgm:t>
    </dgm:pt>
    <dgm:pt modelId="{B23379DC-716C-4C26-B461-2A7424FF9A97}" type="pres">
      <dgm:prSet presAssocID="{7972CBEC-541E-4414-B55B-F7CCE4DF0F06}" presName="composite" presStyleCnt="0"/>
      <dgm:spPr/>
    </dgm:pt>
    <dgm:pt modelId="{D409A809-F4A7-4B44-8C09-689152D3CE15}" type="pres">
      <dgm:prSet presAssocID="{7972CBEC-541E-4414-B55B-F7CCE4DF0F06}" presName="imagSh" presStyleLbl="b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C63B5AEA-A435-41A5-A1ED-E2CD48DAF650}" type="pres">
      <dgm:prSet presAssocID="{7972CBEC-541E-4414-B55B-F7CCE4DF0F06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48A4DC-0DC0-4751-908F-09B1C084456E}" type="pres">
      <dgm:prSet presAssocID="{584CC7BB-0E88-4DA0-9B00-329BCA4F54C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1CCB95B-B2CA-48D9-8547-BF3A9D4D0734}" type="pres">
      <dgm:prSet presAssocID="{584CC7BB-0E88-4DA0-9B00-329BCA4F54CF}" presName="connTx" presStyleLbl="sibTrans2D1" presStyleIdx="2" presStyleCnt="3"/>
      <dgm:spPr/>
      <dgm:t>
        <a:bodyPr/>
        <a:lstStyle/>
        <a:p>
          <a:endParaRPr lang="en-US"/>
        </a:p>
      </dgm:t>
    </dgm:pt>
    <dgm:pt modelId="{8C1DB810-306D-4BEC-BE24-904AC351E273}" type="pres">
      <dgm:prSet presAssocID="{2052D8C4-2593-46BA-BCAF-F10C03B13E22}" presName="composite" presStyleCnt="0"/>
      <dgm:spPr/>
    </dgm:pt>
    <dgm:pt modelId="{BC5AD54B-F353-4C9F-9880-729D06EF0262}" type="pres">
      <dgm:prSet presAssocID="{2052D8C4-2593-46BA-BCAF-F10C03B13E22}" presName="imagSh" presStyleLbl="bgImgPlace1" presStyleIdx="3" presStyleCnt="4" custLinFactNeighborX="-11558" custLinFactNeighborY="723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30ADB834-5B2C-498A-8E4B-73E85E1D22B7}" type="pres">
      <dgm:prSet presAssocID="{2052D8C4-2593-46BA-BCAF-F10C03B13E22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A1C51C-2242-4F1E-9473-C13F074437D9}" type="presOf" srcId="{584CC7BB-0E88-4DA0-9B00-329BCA4F54CF}" destId="{51CCB95B-B2CA-48D9-8547-BF3A9D4D0734}" srcOrd="1" destOrd="0" presId="urn:microsoft.com/office/officeart/2005/8/layout/hProcess10#1"/>
    <dgm:cxn modelId="{AEE0A5E5-B5FD-4198-9B55-6B5F6EB0838A}" type="presOf" srcId="{2052D8C4-2593-46BA-BCAF-F10C03B13E22}" destId="{30ADB834-5B2C-498A-8E4B-73E85E1D22B7}" srcOrd="0" destOrd="0" presId="urn:microsoft.com/office/officeart/2005/8/layout/hProcess10#1"/>
    <dgm:cxn modelId="{9C2F0356-ED03-4390-BEA1-3299F8633F09}" type="presOf" srcId="{E46577BB-CEA4-4AF1-9318-D13941664FE6}" destId="{391694FC-8E0A-4097-9DE2-524E393C6CCE}" srcOrd="0" destOrd="0" presId="urn:microsoft.com/office/officeart/2005/8/layout/hProcess10#1"/>
    <dgm:cxn modelId="{D7518A30-BAD7-4D23-9745-E945FD3C1D90}" srcId="{EAC90161-6E2F-41CE-8956-972081341C6E}" destId="{7972CBEC-541E-4414-B55B-F7CCE4DF0F06}" srcOrd="2" destOrd="0" parTransId="{E58F12A8-020F-4E66-9F79-8D115F2D8881}" sibTransId="{584CC7BB-0E88-4DA0-9B00-329BCA4F54CF}"/>
    <dgm:cxn modelId="{257F950C-E9BC-49EC-8EBE-C3164199A048}" srcId="{EAC90161-6E2F-41CE-8956-972081341C6E}" destId="{3B62F779-C8C4-4403-A321-BC49F982E4AB}" srcOrd="1" destOrd="0" parTransId="{B4FCB578-19E2-41EE-8660-AFE169495C01}" sibTransId="{78D50FA3-D6C2-48F3-8D3E-753AA09ACF6F}"/>
    <dgm:cxn modelId="{C93B08F6-AE1F-4434-A8DE-433BFE956514}" type="presOf" srcId="{EAC90161-6E2F-41CE-8956-972081341C6E}" destId="{CA1A814B-CD73-4ABC-8A50-14BF1F4EEFA3}" srcOrd="0" destOrd="0" presId="urn:microsoft.com/office/officeart/2005/8/layout/hProcess10#1"/>
    <dgm:cxn modelId="{8E949585-72CA-4575-97ED-ED72F4402278}" type="presOf" srcId="{22D62A13-11C4-4694-AA5C-AE4AD9993A37}" destId="{A38777E0-2651-4C4C-83E1-883EFED2964A}" srcOrd="1" destOrd="0" presId="urn:microsoft.com/office/officeart/2005/8/layout/hProcess10#1"/>
    <dgm:cxn modelId="{45D627B8-3445-4FF6-AADF-DFE4F129E0EA}" type="presOf" srcId="{3B62F779-C8C4-4403-A321-BC49F982E4AB}" destId="{F144BABE-85A4-4349-B4AC-17F4EF0A35EC}" srcOrd="0" destOrd="0" presId="urn:microsoft.com/office/officeart/2005/8/layout/hProcess10#1"/>
    <dgm:cxn modelId="{FFAB1C3D-B380-41A9-BC3E-BC9C644F6667}" type="presOf" srcId="{7972CBEC-541E-4414-B55B-F7CCE4DF0F06}" destId="{C63B5AEA-A435-41A5-A1ED-E2CD48DAF650}" srcOrd="0" destOrd="0" presId="urn:microsoft.com/office/officeart/2005/8/layout/hProcess10#1"/>
    <dgm:cxn modelId="{32D53038-758E-4412-BDC1-DF165AF5BBFF}" type="presOf" srcId="{22D62A13-11C4-4694-AA5C-AE4AD9993A37}" destId="{CBAF70CA-EC59-4394-BE21-3A85CFED56AF}" srcOrd="0" destOrd="0" presId="urn:microsoft.com/office/officeart/2005/8/layout/hProcess10#1"/>
    <dgm:cxn modelId="{8E1A9772-A800-4F00-9C7E-25957907B53A}" type="presOf" srcId="{78D50FA3-D6C2-48F3-8D3E-753AA09ACF6F}" destId="{9692A6D9-AE56-4BDF-A9B1-D4E67A21F93D}" srcOrd="1" destOrd="0" presId="urn:microsoft.com/office/officeart/2005/8/layout/hProcess10#1"/>
    <dgm:cxn modelId="{5EB911CB-E503-415C-884D-C8B457C2580F}" srcId="{EAC90161-6E2F-41CE-8956-972081341C6E}" destId="{2052D8C4-2593-46BA-BCAF-F10C03B13E22}" srcOrd="3" destOrd="0" parTransId="{BEC49860-EA48-4438-ACBB-E85975CEF42E}" sibTransId="{F862F71C-3A44-4CD3-B601-3BAA4F36C9B2}"/>
    <dgm:cxn modelId="{0D4D8255-B3B6-4E88-A38B-1B33564D7787}" type="presOf" srcId="{78D50FA3-D6C2-48F3-8D3E-753AA09ACF6F}" destId="{4522EE6B-B06D-4A84-9E4C-FD875CD05B60}" srcOrd="0" destOrd="0" presId="urn:microsoft.com/office/officeart/2005/8/layout/hProcess10#1"/>
    <dgm:cxn modelId="{35EB559E-9594-46B5-BEC9-D3071573423A}" srcId="{EAC90161-6E2F-41CE-8956-972081341C6E}" destId="{E46577BB-CEA4-4AF1-9318-D13941664FE6}" srcOrd="0" destOrd="0" parTransId="{9EE6572D-A336-4194-8237-4D2B3B8EB93F}" sibTransId="{22D62A13-11C4-4694-AA5C-AE4AD9993A37}"/>
    <dgm:cxn modelId="{091797E8-B630-4839-AAFD-1BE185F14340}" type="presOf" srcId="{584CC7BB-0E88-4DA0-9B00-329BCA4F54CF}" destId="{4A48A4DC-0DC0-4751-908F-09B1C084456E}" srcOrd="0" destOrd="0" presId="urn:microsoft.com/office/officeart/2005/8/layout/hProcess10#1"/>
    <dgm:cxn modelId="{D5DB254D-90D2-4214-898F-85F4F6888F8D}" type="presParOf" srcId="{CA1A814B-CD73-4ABC-8A50-14BF1F4EEFA3}" destId="{811EF07C-38A5-4CF6-A42F-624F61D73E02}" srcOrd="0" destOrd="0" presId="urn:microsoft.com/office/officeart/2005/8/layout/hProcess10#1"/>
    <dgm:cxn modelId="{A91573E2-C6A5-4689-918A-D08F92717AD6}" type="presParOf" srcId="{811EF07C-38A5-4CF6-A42F-624F61D73E02}" destId="{BAEA5892-5815-4FB6-8552-6609C18A3C74}" srcOrd="0" destOrd="0" presId="urn:microsoft.com/office/officeart/2005/8/layout/hProcess10#1"/>
    <dgm:cxn modelId="{75CF3341-D68E-4ECE-A199-8D62A58D1F81}" type="presParOf" srcId="{811EF07C-38A5-4CF6-A42F-624F61D73E02}" destId="{391694FC-8E0A-4097-9DE2-524E393C6CCE}" srcOrd="1" destOrd="0" presId="urn:microsoft.com/office/officeart/2005/8/layout/hProcess10#1"/>
    <dgm:cxn modelId="{DFDC8C43-00B4-4F6B-814D-DB83B0AD78D1}" type="presParOf" srcId="{CA1A814B-CD73-4ABC-8A50-14BF1F4EEFA3}" destId="{CBAF70CA-EC59-4394-BE21-3A85CFED56AF}" srcOrd="1" destOrd="0" presId="urn:microsoft.com/office/officeart/2005/8/layout/hProcess10#1"/>
    <dgm:cxn modelId="{388CA372-F389-40A1-9AAE-CA125259280A}" type="presParOf" srcId="{CBAF70CA-EC59-4394-BE21-3A85CFED56AF}" destId="{A38777E0-2651-4C4C-83E1-883EFED2964A}" srcOrd="0" destOrd="0" presId="urn:microsoft.com/office/officeart/2005/8/layout/hProcess10#1"/>
    <dgm:cxn modelId="{EEDF1564-06C5-4F1D-BD24-F5C1D42167B5}" type="presParOf" srcId="{CA1A814B-CD73-4ABC-8A50-14BF1F4EEFA3}" destId="{C5F67F6E-BE9B-41FD-83FD-8A7F626163DC}" srcOrd="2" destOrd="0" presId="urn:microsoft.com/office/officeart/2005/8/layout/hProcess10#1"/>
    <dgm:cxn modelId="{284F0666-768C-45EB-A218-D9BDA6A41D78}" type="presParOf" srcId="{C5F67F6E-BE9B-41FD-83FD-8A7F626163DC}" destId="{3BFF8D25-77DF-4B49-8500-DF1B850067C0}" srcOrd="0" destOrd="0" presId="urn:microsoft.com/office/officeart/2005/8/layout/hProcess10#1"/>
    <dgm:cxn modelId="{2234F9EA-DA87-4F6F-995A-B018B9454546}" type="presParOf" srcId="{C5F67F6E-BE9B-41FD-83FD-8A7F626163DC}" destId="{F144BABE-85A4-4349-B4AC-17F4EF0A35EC}" srcOrd="1" destOrd="0" presId="urn:microsoft.com/office/officeart/2005/8/layout/hProcess10#1"/>
    <dgm:cxn modelId="{9BC1BBF6-5BEE-4A19-9A3E-50540498E229}" type="presParOf" srcId="{CA1A814B-CD73-4ABC-8A50-14BF1F4EEFA3}" destId="{4522EE6B-B06D-4A84-9E4C-FD875CD05B60}" srcOrd="3" destOrd="0" presId="urn:microsoft.com/office/officeart/2005/8/layout/hProcess10#1"/>
    <dgm:cxn modelId="{60F96FD2-19DA-4AEF-9AB6-5E671D96B6B5}" type="presParOf" srcId="{4522EE6B-B06D-4A84-9E4C-FD875CD05B60}" destId="{9692A6D9-AE56-4BDF-A9B1-D4E67A21F93D}" srcOrd="0" destOrd="0" presId="urn:microsoft.com/office/officeart/2005/8/layout/hProcess10#1"/>
    <dgm:cxn modelId="{BACEDA1C-6EE6-435B-BE62-8D89D800A078}" type="presParOf" srcId="{CA1A814B-CD73-4ABC-8A50-14BF1F4EEFA3}" destId="{B23379DC-716C-4C26-B461-2A7424FF9A97}" srcOrd="4" destOrd="0" presId="urn:microsoft.com/office/officeart/2005/8/layout/hProcess10#1"/>
    <dgm:cxn modelId="{E691FAE7-2F2B-4293-B182-A2B62239D4F5}" type="presParOf" srcId="{B23379DC-716C-4C26-B461-2A7424FF9A97}" destId="{D409A809-F4A7-4B44-8C09-689152D3CE15}" srcOrd="0" destOrd="0" presId="urn:microsoft.com/office/officeart/2005/8/layout/hProcess10#1"/>
    <dgm:cxn modelId="{68CD2A17-DE60-4ABE-A61B-F621BC6EC7ED}" type="presParOf" srcId="{B23379DC-716C-4C26-B461-2A7424FF9A97}" destId="{C63B5AEA-A435-41A5-A1ED-E2CD48DAF650}" srcOrd="1" destOrd="0" presId="urn:microsoft.com/office/officeart/2005/8/layout/hProcess10#1"/>
    <dgm:cxn modelId="{63061C78-202E-43D4-8A98-663C87CDD58D}" type="presParOf" srcId="{CA1A814B-CD73-4ABC-8A50-14BF1F4EEFA3}" destId="{4A48A4DC-0DC0-4751-908F-09B1C084456E}" srcOrd="5" destOrd="0" presId="urn:microsoft.com/office/officeart/2005/8/layout/hProcess10#1"/>
    <dgm:cxn modelId="{4D2CA27A-0542-4FF0-B0E5-CA45C55C8EE8}" type="presParOf" srcId="{4A48A4DC-0DC0-4751-908F-09B1C084456E}" destId="{51CCB95B-B2CA-48D9-8547-BF3A9D4D0734}" srcOrd="0" destOrd="0" presId="urn:microsoft.com/office/officeart/2005/8/layout/hProcess10#1"/>
    <dgm:cxn modelId="{4764B05A-ED71-4DEE-9A89-231A58A4F851}" type="presParOf" srcId="{CA1A814B-CD73-4ABC-8A50-14BF1F4EEFA3}" destId="{8C1DB810-306D-4BEC-BE24-904AC351E273}" srcOrd="6" destOrd="0" presId="urn:microsoft.com/office/officeart/2005/8/layout/hProcess10#1"/>
    <dgm:cxn modelId="{3B8D6466-1A41-4324-8DE7-7FE8A8F15DD0}" type="presParOf" srcId="{8C1DB810-306D-4BEC-BE24-904AC351E273}" destId="{BC5AD54B-F353-4C9F-9880-729D06EF0262}" srcOrd="0" destOrd="0" presId="urn:microsoft.com/office/officeart/2005/8/layout/hProcess10#1"/>
    <dgm:cxn modelId="{0B6331AB-E8BA-4E36-B5F6-5AF69EB39734}" type="presParOf" srcId="{8C1DB810-306D-4BEC-BE24-904AC351E273}" destId="{30ADB834-5B2C-498A-8E4B-73E85E1D22B7}" srcOrd="1" destOrd="0" presId="urn:microsoft.com/office/officeart/2005/8/layout/hProcess10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A5892-5815-4FB6-8552-6609C18A3C74}">
      <dsp:nvSpPr>
        <dsp:cNvPr id="0" name=""/>
        <dsp:cNvSpPr/>
      </dsp:nvSpPr>
      <dsp:spPr>
        <a:xfrm>
          <a:off x="1419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694FC-8E0A-4097-9DE2-524E393C6CCE}">
      <dsp:nvSpPr>
        <dsp:cNvPr id="0" name=""/>
        <dsp:cNvSpPr/>
      </dsp:nvSpPr>
      <dsp:spPr>
        <a:xfrm>
          <a:off x="302213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Build Grid and Geometrical Structures for transformer, windings and boundaries.</a:t>
          </a:r>
        </a:p>
      </dsp:txBody>
      <dsp:txXfrm>
        <a:off x="356331" y="1860239"/>
        <a:ext cx="1739502" cy="1739502"/>
      </dsp:txXfrm>
    </dsp:sp>
    <dsp:sp modelId="{CBAF70CA-EC59-4394-BE21-3A85CFED56AF}">
      <dsp:nvSpPr>
        <dsp:cNvPr id="0" name=""/>
        <dsp:cNvSpPr/>
      </dsp:nvSpPr>
      <dsp:spPr>
        <a:xfrm>
          <a:off x="2205072" y="1399354"/>
          <a:ext cx="355915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205072" y="1488151"/>
        <a:ext cx="249141" cy="266391"/>
      </dsp:txXfrm>
    </dsp:sp>
    <dsp:sp modelId="{3BFF8D25-77DF-4B49-8500-DF1B850067C0}">
      <dsp:nvSpPr>
        <dsp:cNvPr id="0" name=""/>
        <dsp:cNvSpPr/>
      </dsp:nvSpPr>
      <dsp:spPr>
        <a:xfrm>
          <a:off x="2866058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4BABE-85A4-4349-B4AC-17F4EF0A35EC}">
      <dsp:nvSpPr>
        <dsp:cNvPr id="0" name=""/>
        <dsp:cNvSpPr/>
      </dsp:nvSpPr>
      <dsp:spPr>
        <a:xfrm>
          <a:off x="3166852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Set </a:t>
          </a:r>
          <a:r>
            <a:rPr lang="en-US" sz="1800" kern="1200" dirty="0">
              <a:latin typeface="Cambria Math" panose="02040503050406030204" pitchFamily="18" charset="0"/>
              <a:ea typeface="Cambria Math" panose="02040503050406030204" pitchFamily="18" charset="0"/>
            </a:rPr>
            <a:t>𝜀, 𝜇, 𝜎,</a:t>
          </a:r>
          <a:r>
            <a:rPr lang="en-US" sz="1800" kern="1200" dirty="0"/>
            <a:t> Material Inhomogeneity, Dispersion and Non-Linearity Model Parameters. </a:t>
          </a:r>
        </a:p>
      </dsp:txBody>
      <dsp:txXfrm>
        <a:off x="3220970" y="1860239"/>
        <a:ext cx="1739502" cy="1739502"/>
      </dsp:txXfrm>
    </dsp:sp>
    <dsp:sp modelId="{4522EE6B-B06D-4A84-9E4C-FD875CD05B60}">
      <dsp:nvSpPr>
        <dsp:cNvPr id="0" name=""/>
        <dsp:cNvSpPr/>
      </dsp:nvSpPr>
      <dsp:spPr>
        <a:xfrm>
          <a:off x="5069712" y="1399354"/>
          <a:ext cx="355915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069712" y="1488151"/>
        <a:ext cx="249141" cy="266391"/>
      </dsp:txXfrm>
    </dsp:sp>
    <dsp:sp modelId="{D409A809-F4A7-4B44-8C09-689152D3CE15}">
      <dsp:nvSpPr>
        <dsp:cNvPr id="0" name=""/>
        <dsp:cNvSpPr/>
      </dsp:nvSpPr>
      <dsp:spPr>
        <a:xfrm>
          <a:off x="5730697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B5AEA-A435-41A5-A1ED-E2CD48DAF650}">
      <dsp:nvSpPr>
        <dsp:cNvPr id="0" name=""/>
        <dsp:cNvSpPr/>
      </dsp:nvSpPr>
      <dsp:spPr>
        <a:xfrm>
          <a:off x="6031492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Add volume current sources, set resolution and run Simulation for desired discrete steps.</a:t>
          </a:r>
        </a:p>
      </dsp:txBody>
      <dsp:txXfrm>
        <a:off x="6085610" y="1860239"/>
        <a:ext cx="1739502" cy="1739502"/>
      </dsp:txXfrm>
    </dsp:sp>
    <dsp:sp modelId="{4A48A4DC-0DC0-4751-908F-09B1C084456E}">
      <dsp:nvSpPr>
        <dsp:cNvPr id="0" name=""/>
        <dsp:cNvSpPr/>
      </dsp:nvSpPr>
      <dsp:spPr>
        <a:xfrm rot="17323">
          <a:off x="7859602" y="1406135"/>
          <a:ext cx="281172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7859603" y="1494719"/>
        <a:ext cx="196820" cy="266391"/>
      </dsp:txXfrm>
    </dsp:sp>
    <dsp:sp modelId="{BC5AD54B-F353-4C9F-9880-729D06EF0262}">
      <dsp:nvSpPr>
        <dsp:cNvPr id="0" name=""/>
        <dsp:cNvSpPr/>
      </dsp:nvSpPr>
      <dsp:spPr>
        <a:xfrm>
          <a:off x="8381775" y="710837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DB834-5B2C-498A-8E4B-73E85E1D22B7}">
      <dsp:nvSpPr>
        <dsp:cNvPr id="0" name=""/>
        <dsp:cNvSpPr/>
      </dsp:nvSpPr>
      <dsp:spPr>
        <a:xfrm>
          <a:off x="8896131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Apply 3D Discrete Fourier Transform to find transmitted Poynting Flux and  Broadband Response.</a:t>
          </a:r>
        </a:p>
      </dsp:txBody>
      <dsp:txXfrm>
        <a:off x="8950249" y="1860239"/>
        <a:ext cx="1739502" cy="1739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#1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94E49-C8A1-4DC7-9175-CE5FC57CECAB}" type="datetimeFigureOut">
              <a:rPr lang="en-US" smtClean="0"/>
              <a:pPr/>
              <a:t>13-Apr-21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D1E28-263F-4A51-8EF7-5EB3F330C7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2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1E28-263F-4A51-8EF7-5EB3F330C73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7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9B6A-07F3-4DFE-AA98-CE3D72AF4661}" type="datetime1">
              <a:rPr lang="en-US" smtClean="0"/>
              <a:pPr/>
              <a:t>13-Apr-21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2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1E43-7E1B-484D-8C8A-90D39957AC01}" type="datetime1">
              <a:rPr lang="en-US" smtClean="0"/>
              <a:pPr/>
              <a:t>13-Apr-21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1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248E-75A7-4661-9A50-0CE9B1D0C8CA}" type="datetime1">
              <a:rPr lang="en-US" smtClean="0"/>
              <a:pPr/>
              <a:t>13-Apr-21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34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3AA1-9D63-4252-BF40-FC4DDE464564}" type="datetime1">
              <a:rPr lang="en-US" smtClean="0"/>
              <a:pPr/>
              <a:t>13-Apr-21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44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7C0B-F1FD-48E5-9D22-147673693AD7}" type="datetime1">
              <a:rPr lang="en-US" smtClean="0"/>
              <a:pPr/>
              <a:t>13-Apr-21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48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7F54-1644-4320-A26A-A4BED20872D1}" type="datetime1">
              <a:rPr lang="en-US" smtClean="0"/>
              <a:pPr/>
              <a:t>13-Apr-21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277A-44D7-458F-82E5-CD9C42605D3B}" type="datetime1">
              <a:rPr lang="en-US" smtClean="0"/>
              <a:pPr/>
              <a:t>13-Apr-21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00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3CD7-832C-4D34-ACE7-92D68A77FF42}" type="datetime1">
              <a:rPr lang="en-US" smtClean="0"/>
              <a:pPr/>
              <a:t>13-Apr-21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6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587C-922B-4DDF-A013-1BA8F446A4CD}" type="datetime1">
              <a:rPr lang="en-US" smtClean="0"/>
              <a:pPr/>
              <a:t>13-Apr-21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8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4F65-4BFD-4AB1-919B-44D4414E9C6C}" type="datetime1">
              <a:rPr lang="en-US" smtClean="0"/>
              <a:pPr/>
              <a:t>13-Apr-21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56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407A-07BC-40B1-A1DA-C2D9825121E6}" type="datetime1">
              <a:rPr lang="en-US" smtClean="0"/>
              <a:pPr/>
              <a:t>13-Apr-21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0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3554-44C2-4A13-9408-7ED483EB63A7}" type="datetime1">
              <a:rPr lang="en-US" smtClean="0"/>
              <a:pPr/>
              <a:t>13-Apr-21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1BDBF-CF61-41E7-A287-A81E5C0F23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6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Muhammad Shamaas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2018-MS-EE-4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Supervisor: Dr. Muhammad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Asghar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Saqib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37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 Sample Industrial Materials for Manufacturing Magnetic Transmission Lines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13982" y="1825625"/>
                <a:ext cx="5850340" cy="489585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following materials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used for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manufacturing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Magnetic Transmission Lines.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Ferromagnetic materials: Iron, Nickel, Cobalt, Manganese alloys e.g.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NiFe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MnSb,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MnAs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MnZn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CuAl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Ferrimagnetic materials: Iron, Nickel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Cobalt,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Zinc, Manganese,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Aluminium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alloys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Pb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19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19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NiO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They have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permeability that can be very high at dc, but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quickly with increasing frequency according to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Snoek’s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law. These materials are electric insulators or semiconductors.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982" y="1825625"/>
                <a:ext cx="5850340" cy="4895850"/>
              </a:xfrm>
              <a:blipFill>
                <a:blip r:embed="rId2"/>
                <a:stretch>
                  <a:fillRect l="-1146" t="-622" r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648" y="2043989"/>
            <a:ext cx="5428845" cy="37153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6490648" y="5912601"/>
            <a:ext cx="54288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Source: https</a:t>
            </a:r>
            <a:r>
              <a:rPr lang="en-US" sz="700" dirty="0"/>
              <a:t>://www.researchgate.net/publication/321357089_Magnetic_material_selection_for_EMI_filters/figures?lo=1</a:t>
            </a:r>
          </a:p>
        </p:txBody>
      </p:sp>
    </p:spTree>
    <p:extLst>
      <p:ext uri="{BB962C8B-B14F-4D97-AF65-F5344CB8AC3E}">
        <p14:creationId xmlns:p14="http://schemas.microsoft.com/office/powerpoint/2010/main" val="417484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Magnetic Susceptibility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61" y="1972121"/>
            <a:ext cx="5337175" cy="4005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41696" y="1787857"/>
            <a:ext cx="47221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a ferromagnetic material is magnetized, the susceptibility follows the a non-linear curve.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the material is saturated, the magnetic susceptibility becomes zero.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Besides Magnetic Field Intensity, permeability is strongly dependent on chemical composition, crystal structure, stress, temperature and time after magnetization</a:t>
            </a:r>
          </a:p>
        </p:txBody>
      </p:sp>
    </p:spTree>
    <p:extLst>
      <p:ext uri="{BB962C8B-B14F-4D97-AF65-F5344CB8AC3E}">
        <p14:creationId xmlns:p14="http://schemas.microsoft.com/office/powerpoint/2010/main" val="20596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Magnetic Hysteresis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861849"/>
            <a:ext cx="52023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Ferromagnetic materials are non-linear as their permeability varies with the strength of applied field intensity.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flux in a ferromagnetic material depends on the instantaneous Magnetomotive force and its history.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At high magnetic field intensity, the material saturates, limiting further increase of Magnetic Flux.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181" y="1753790"/>
            <a:ext cx="5332095" cy="4001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086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Dielectric and Diamagnetic Losses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996" y="2087059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9055" y="1690688"/>
                <a:ext cx="4926841" cy="367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During Lorentz resonance, lattice vibrations or electronic resonance, the harmonic oscillations become extreme. The in-phase flux cancels the anti-phase flux so the observed permittivity and permeability drops.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5" y="1690688"/>
                <a:ext cx="4926841" cy="3677032"/>
              </a:xfrm>
              <a:prstGeom prst="rect">
                <a:avLst/>
              </a:prstGeom>
              <a:blipFill rotWithShape="1">
                <a:blip r:embed="rId3"/>
                <a:stretch>
                  <a:fillRect l="-1980" t="-1325" r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70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 Other Losses in Magnetic Cores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5612"/>
            <a:ext cx="10515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Non-linear, Frequency dependent energy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loss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effects in magnetic materials: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Core Residual Loss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Core Eddy Current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Conductance 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Skin Effect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Proximity Effect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Self Capacitance Dielectric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Self Capacitance Circulating Currents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62479" y="873715"/>
            <a:ext cx="10515600" cy="2852737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 Magnetic Circuit Modeling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 Three Magnetic Circuit Models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This chapter discusses three magnetic circuit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models for Ferromagnetic Transmission Lines: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DC Non-linear Reluctance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Low Frequency Permeance-Capacitance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High Frequency 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Transmission Line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06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4554" y="2074460"/>
            <a:ext cx="10515600" cy="164185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Magnetic Reluctance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22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Complex Magnetic Reluctance Model for Magnetic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Circuits (1873)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869" t="42601" r="50994" b="14400"/>
          <a:stretch/>
        </p:blipFill>
        <p:spPr>
          <a:xfrm>
            <a:off x="6176750" y="2316886"/>
            <a:ext cx="4632278" cy="3566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/>
          <a:srcRect l="22522" r="29258"/>
          <a:stretch/>
        </p:blipFill>
        <p:spPr>
          <a:xfrm>
            <a:off x="805218" y="2316886"/>
            <a:ext cx="4757382" cy="3516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91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Complex Magnetic Reluctance Model for Magnetic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Circuits (1873)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 smtClean="0">
                    <a:latin typeface="Times New Roman" pitchFamily="18" charset="0"/>
                    <a:cs typeface="Times New Roman" pitchFamily="18" charset="0"/>
                  </a:rPr>
                  <a:t>H. A. Rowland’s Law (1873) is the counterpart of G. Ohm’s Law (1827) for Magnetic circuits. Complex Reluctance Model defines Magnetic reluctance as the ratio of sinusoidal Magnetomotive Force and sinusoidal Magnetic Flux.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600" dirty="0">
                    <a:latin typeface="Times New Roman" pitchFamily="18" charset="0"/>
                    <a:cs typeface="Times New Roman" pitchFamily="18" charset="0"/>
                  </a:rPr>
                  <a:t>Lossy Complex Magnetic Reluctance is non-linear </a:t>
                </a:r>
                <a:r>
                  <a:rPr lang="en-US" sz="2600" dirty="0" smtClean="0">
                    <a:latin typeface="Times New Roman" pitchFamily="18" charset="0"/>
                    <a:cs typeface="Times New Roman" pitchFamily="18" charset="0"/>
                  </a:rPr>
                  <a:t>with respect to the </a:t>
                </a:r>
                <a:r>
                  <a:rPr lang="en-US" sz="2600" dirty="0">
                    <a:latin typeface="Times New Roman" pitchFamily="18" charset="0"/>
                    <a:cs typeface="Times New Roman" pitchFamily="18" charset="0"/>
                  </a:rPr>
                  <a:t>magnetic </a:t>
                </a:r>
                <a:r>
                  <a:rPr lang="en-US" sz="2600" dirty="0" smtClean="0">
                    <a:latin typeface="Times New Roman" pitchFamily="18" charset="0"/>
                    <a:cs typeface="Times New Roman" pitchFamily="18" charset="0"/>
                  </a:rPr>
                  <a:t>field. A high permeability material has a low Reluctance or a high Permeance.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928" t="-1873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5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1. Introduction to Magnetic Transmission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5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Inconsistency in Complex Magnetic Reluctance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1969, R. W. Buntenbach proved that the model is not power invariant. Reluctance Power Loss cannot be calculated using Joule Heating Law (1842) Analogy due to dimensional inconsistency: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𝐴𝑚𝑝𝑒𝑟𝑒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𝑏𝑢𝑡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𝐴𝑚𝑝𝑒𝑟𝑒</m:t>
                      </m:r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𝑆𝑒𝑐𝑜𝑛𝑑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Hence this is not an accurate model for Power and Energy Flow.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1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Reluctance model for a Compounded DC Generator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1657" y="2320119"/>
            <a:ext cx="8211696" cy="3124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09684" y="23201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5043" y="1842448"/>
                <a:ext cx="3348091" cy="3980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Electric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Magnetic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𝑆𝐸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𝐴𝑅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𝑆𝐸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𝐴𝑅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 Relation between Electric and Magnetic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𝑘</m:t>
                      </m:r>
                      <m:r>
                        <a:rPr lang="en-US" i="1">
                          <a:latin typeface="Cambria Math"/>
                        </a:rPr>
                        <m:t>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43" y="1842448"/>
                <a:ext cx="3348091" cy="3980192"/>
              </a:xfrm>
              <a:prstGeom prst="rect">
                <a:avLst/>
              </a:prstGeom>
              <a:blipFill rotWithShape="1">
                <a:blip r:embed="rId3"/>
                <a:stretch>
                  <a:fillRect l="-1455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51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Reluctance model for a Compounded DC Generator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7538" t="17899" r="1842" b="11271"/>
          <a:stretch/>
        </p:blipFill>
        <p:spPr bwMode="auto">
          <a:xfrm>
            <a:off x="2664024" y="1798330"/>
            <a:ext cx="9293251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1896507"/>
            <a:ext cx="26203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Parameters: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=0.19 Ω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=0.02 Ω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=20-50Ω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=1000 turns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=2000 turns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Rated speed=1800 rpm.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Rated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Voltage=40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V.</a:t>
            </a:r>
          </a:p>
        </p:txBody>
      </p:sp>
    </p:spTree>
    <p:extLst>
      <p:ext uri="{BB962C8B-B14F-4D97-AF65-F5344CB8AC3E}">
        <p14:creationId xmlns:p14="http://schemas.microsoft.com/office/powerpoint/2010/main" val="312728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Non-Linear Reluctance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20374" t="16183" r="5600" b="2882"/>
          <a:stretch/>
        </p:blipFill>
        <p:spPr bwMode="auto">
          <a:xfrm>
            <a:off x="4575828" y="1716443"/>
            <a:ext cx="7376561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1446" y="1828800"/>
                <a:ext cx="3934382" cy="4539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Reluctance is a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nonlinear function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of Magnetic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Magnetic Flux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acts as the magnetic current. It is calculated as: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6" y="1828800"/>
                <a:ext cx="3934382" cy="4539512"/>
              </a:xfrm>
              <a:prstGeom prst="rect">
                <a:avLst/>
              </a:prstGeom>
              <a:blipFill>
                <a:blip r:embed="rId3"/>
                <a:stretch>
                  <a:fillRect l="-2012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4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Non-Linear Reluctance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" y="1766638"/>
            <a:ext cx="5773783" cy="4333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104" y="1759785"/>
            <a:ext cx="5782914" cy="4340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706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Reluctance model for a Compounded DC Generator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1694" y="2223303"/>
            <a:ext cx="43487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rotor mechanical speed was increased from 1000 to 2500 rpm in steps of 250rpm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Reluctance model is only suitable for steady state simulations of machines if the reluctance profile of the magnetic core and the voltage/ flux relation is known.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026" y="1773283"/>
            <a:ext cx="5750774" cy="4316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652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Gyrator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theory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199" y="1690688"/>
            <a:ext cx="10873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Gyrator theory (1948) can describe power invariant transformation of magnetic and electric quantities. The dual effort and flow quantities are related by the gyration constant 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t="5813" b="9912"/>
          <a:stretch/>
        </p:blipFill>
        <p:spPr bwMode="auto">
          <a:xfrm>
            <a:off x="3011299" y="3054791"/>
            <a:ext cx="5353160" cy="338118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79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Gyrator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62550" cy="4351338"/>
              </a:xfrm>
            </p:spPr>
            <p:txBody>
              <a:bodyPr/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gyrator transforms magnetic displacement current (rate of change of magnetic flux) into induced electric voltage.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gyrator transforms electric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conduction current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generated Magnetomotive force.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62550" cy="4351338"/>
              </a:xfrm>
              <a:blipFill>
                <a:blip r:embed="rId2"/>
                <a:stretch>
                  <a:fillRect l="-2128" t="-2381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t="5813" b="9912"/>
          <a:stretch/>
        </p:blipFill>
        <p:spPr bwMode="auto">
          <a:xfrm>
            <a:off x="6198636" y="2205705"/>
            <a:ext cx="5353160" cy="338118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087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Validation of Gyrator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Theory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M. Faraday’s Law (1831): The rate </a:t>
                </a: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of change of magnetic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flux penetrating a closed loop is responsible for the induced electromotive force in the loop.</a:t>
                </a:r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𝒅𝒍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𝒅𝑺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A. Ampere’s Law (1861):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The Electric conduction current flowing through a closed loop is </a:t>
                </a: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responsible for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generating Magnetomotive force in the loop.</a:t>
                </a:r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𝒅𝒍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𝒅𝑺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43" t="-3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29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06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Research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 and Simulate dispersive,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gyromagnetic Ferrites.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Analyze the relation between Magnetomotive force and Magnetic Flux rate for Magnetic Transmission Lines.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Study the causes and effects of signal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delay, distortion 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attenuation in Magnetic Transmission Lines.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Investigate the effects of frequency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dependent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conductivity and permeability on Flux Leakage and Core losses. </a:t>
            </a:r>
            <a:endParaRPr lang="en-US" dirty="0" smtClean="0"/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Study the transient effects of microwave Frequency ferromagnetic resonance in saturated gyromagnetic Ferrites.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11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1073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Power Invariant Permeance-Capacitance Model (1969)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11101251" cy="50149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R. W.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Buntenbach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proposed Power Invariant Permeance-Capacitance Model (1969) to replace Reluctance Model.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Magnetic Displacement Current is the rate of change of Magnetic Flux which results from the polarization of Magnetic Dipoles.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46025" y="3392509"/>
            <a:ext cx="7848601" cy="27489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751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Permeance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Magnetic Permeance is defined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as the inverse of the Magnetic reluctance.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𝐻𝑒𝑛𝑟𝑦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It represents an equivalent magnetic capacitor which stores magnetic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flux (measured in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Volt.seconds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).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    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Permeance Magnetic displacement current (measured in Volts) is proportional to the Permeance and the rate of change of Permeance Magnetic voltage (measured in Amperes).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𝑃𝑚𝑑𝑖𝑠𝑝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45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 for a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b="28338"/>
          <a:stretch/>
        </p:blipFill>
        <p:spPr bwMode="auto">
          <a:xfrm>
            <a:off x="1556432" y="2127481"/>
            <a:ext cx="8888065" cy="311982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9323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2.2. The switching table for the switches and diodes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3610023"/>
                  </p:ext>
                </p:extLst>
              </p:nvPr>
            </p:nvGraphicFramePr>
            <p:xfrm>
              <a:off x="838199" y="2516075"/>
              <a:ext cx="10317481" cy="313105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3875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788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142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72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7689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 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Transistors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Diodes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Time Interval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T3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T4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≤(1+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≤2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3203610023"/>
                  </p:ext>
                </p:extLst>
              </p:nvPr>
            </p:nvGraphicFramePr>
            <p:xfrm>
              <a:off x="838199" y="2516075"/>
              <a:ext cx="10317481" cy="313105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38759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0"/>
                        </a:ext>
                      </a:extLst>
                    </a:gridCol>
                    <a:gridCol w="1078824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1"/>
                        </a:ext>
                      </a:extLst>
                    </a:gridCol>
                    <a:gridCol w="914276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2"/>
                        </a:ext>
                      </a:extLst>
                    </a:gridCol>
                    <a:gridCol w="1047223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3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4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5"/>
                        </a:ext>
                      </a:extLst>
                    </a:gridCol>
                    <a:gridCol w="1176899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6"/>
                        </a:ext>
                      </a:extLst>
                    </a:gridCol>
                  </a:tblGrid>
                  <a:tr h="5218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 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Transistors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Diodes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0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Time Interval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T3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T4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1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224419" r="-149779" b="-3372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2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328235" r="-149779" b="-2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3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423256" r="-149779" b="-1383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4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523256" r="-149779" b="-383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3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2.2. The design 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61588277"/>
                  </p:ext>
                </p:extLst>
              </p:nvPr>
            </p:nvGraphicFramePr>
            <p:xfrm>
              <a:off x="559558" y="1924333"/>
              <a:ext cx="11000096" cy="463489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8723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358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69197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Parameter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Symbol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Value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Source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160 V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5 V </a:t>
                          </a:r>
                          <a14:m>
                            <m:oMath xmlns:m="http://schemas.openxmlformats.org/officeDocument/2006/math"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5%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Current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100 A </a:t>
                          </a:r>
                          <a14:m>
                            <m:oMath xmlns:m="http://schemas.openxmlformats.org/officeDocument/2006/math"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5%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cross-sectional area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2.26cm</a:t>
                          </a:r>
                          <a:r>
                            <a:rPr lang="en-US" sz="2400" baseline="300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Magnetic Path Length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9.58 cm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Peak Flux Density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0.08 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relative Permeability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3500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Resistivity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0.02 Ωm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Switching Frequency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150 kHz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Duty Cycle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0.75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3861588277"/>
                  </p:ext>
                </p:extLst>
              </p:nvPr>
            </p:nvGraphicFramePr>
            <p:xfrm>
              <a:off x="559558" y="1924333"/>
              <a:ext cx="11000096" cy="463489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872318"/>
                    <a:gridCol w="3435808"/>
                    <a:gridCol w="3691970"/>
                  </a:tblGrid>
                  <a:tr h="6954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Parameter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Symbol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Value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Source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203125" r="-107447" b="-94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160 V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303125" r="-107447" b="-84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98347" t="-303125" r="-165" b="-845313"/>
                          </a:stretch>
                        </a:blipFill>
                      </a:tcPr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Current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396923" r="-107447" b="-73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98347" t="-396923" r="-165" b="-732308"/>
                          </a:stretch>
                        </a:blipFill>
                      </a:tcPr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cross-sectional area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504688" r="-107447" b="-6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2.26cm</a:t>
                          </a:r>
                          <a:r>
                            <a:rPr lang="en-US" sz="2400" baseline="300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Magnetic Path Length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604688" r="-107447" b="-5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9.58 cm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Peak Flux Density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704688" r="-107447" b="-4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0.08 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relative Permeability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804688" r="-107447" b="-3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3500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Resistivity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890769" r="-107447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0.02 Ωm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Switching Frequency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1006250" r="-107447" b="-142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150 kHz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Duty Cycle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0.75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1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The Design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2665" y="1675498"/>
                <a:ext cx="11035353" cy="5032376"/>
              </a:xfrm>
            </p:spPr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Applied Primary winding flux</a:t>
                </a:r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𝑇𝑠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8×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Turns of Primary winding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≈22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 Turns of Secondary windings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𝑉𝑠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≈1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4. Core Permeance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10.3 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=2.94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𝑛𝐻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5.Core Resistance</a:t>
                </a:r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=8.48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6. Load Filter Design</a:t>
                </a:r>
              </a:p>
              <a:p>
                <a:pPr marL="0" lv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=1.7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=67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2665" y="1675498"/>
                <a:ext cx="11035353" cy="5032376"/>
              </a:xfrm>
              <a:blipFill rotWithShape="1">
                <a:blip r:embed="rId2"/>
                <a:stretch>
                  <a:fillRect l="-497" t="-2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35</a:t>
            </a:fld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2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 for a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986" y="2393838"/>
            <a:ext cx="9338575" cy="31608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203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Primary winding gyrator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7147" t="29703" r="641" b="11485"/>
          <a:stretch/>
        </p:blipFill>
        <p:spPr bwMode="auto">
          <a:xfrm>
            <a:off x="838200" y="1971969"/>
            <a:ext cx="10515600" cy="405864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315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Secondary winding gyrators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8431" t="16931" r="2403" b="4059"/>
          <a:stretch/>
        </p:blipFill>
        <p:spPr bwMode="auto">
          <a:xfrm>
            <a:off x="2055523" y="1825625"/>
            <a:ext cx="8080954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64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non-linear Permeance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6667" t="15938" r="801" b="6776"/>
          <a:stretch/>
        </p:blipFill>
        <p:spPr bwMode="auto">
          <a:xfrm>
            <a:off x="1736530" y="1825625"/>
            <a:ext cx="8718939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477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 to Magnetic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Transmission Lines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transmit information through 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Flux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which acts as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effective Magnetic charge. Time varying magnetic flux results in a Magnetic Displacement Current inside the Transmission Line.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operation of a Magnetic Transmission Line does not involve flow of magnetic or electric charges. They are very poor electrical conductors.  However, changing Magnetic Fields produce Electric Fields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which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stored in the dielectric medium.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Together, the Electric and Magnetic Fields transmit Energy along the direction of propagation. </a:t>
            </a:r>
          </a:p>
          <a:p>
            <a:pPr marL="514350" indent="-514350" algn="just">
              <a:buFont typeface="+mj-lt"/>
              <a:buAutoNum type="arabicPeriod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3869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Sample Response of non-linear Permeance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530" y="1965139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31" y="1964353"/>
            <a:ext cx="5060002" cy="38222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320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Simulation Model of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6988" t="28812" r="960" b="14158"/>
          <a:stretch/>
        </p:blipFill>
        <p:spPr bwMode="auto">
          <a:xfrm>
            <a:off x="838200" y="2029620"/>
            <a:ext cx="10515600" cy="394334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2259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Source and Load waveforms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61" y="2082762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34" y="2082762"/>
            <a:ext cx="4872250" cy="38403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148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 Magnetic Voltage and Magnetic Displacement Current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80" y="2059763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32513" y="2033516"/>
            <a:ext cx="49282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Permeance-Capacitance model uses a non-linear Permeance to model nonlinearity and hysteresis losses of magnetic materials.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is valuable for simulating transient behavior of Ferromagnetic elements like RF inductors, transformers and filters.</a:t>
            </a:r>
          </a:p>
        </p:txBody>
      </p:sp>
    </p:spTree>
    <p:extLst>
      <p:ext uri="{BB962C8B-B14F-4D97-AF65-F5344CB8AC3E}">
        <p14:creationId xmlns:p14="http://schemas.microsoft.com/office/powerpoint/2010/main" val="33564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2.3.Magnetic Transmission Line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3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Magnetic Transmission Line Model (2012)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30" t="10908" b="6767"/>
          <a:stretch/>
        </p:blipFill>
        <p:spPr>
          <a:xfrm>
            <a:off x="1891669" y="2789090"/>
            <a:ext cx="7874123" cy="3844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38200" y="1463527"/>
            <a:ext cx="9980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J. A. B.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and M.P.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Pires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presented Magnetic Transmission Line Model (2012) based on Electric Transmission Line Model in terms of per unit length Transverse Impedance and per unit length Longitudinal Admittance.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05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Distributed Parameters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Transmission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Line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 (2012)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862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Per unit length Magnetic Conductance, Magnetic Inductance and Magnetic Capacitance are defined as: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𝑂h𝑚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3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      [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𝐻𝑒𝑛𝑟𝑦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𝐹𝑎𝑟𝑎𝑑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86275"/>
              </a:xfrm>
              <a:blipFill rotWithShape="1">
                <a:blip r:embed="rId2"/>
                <a:stretch>
                  <a:fillRect l="-928" t="-2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Energy Loss and Energy Storage in Magnetic Transmission Line Model (2012)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Energy is dissipated in Magnetic Conductance due to skin effect.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Electrical Energy is stored in Magnetic Capacitance; and Magnetic Energy is stored in Magnetic Inductance.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3.The Magnetic Transmission Line Equations can be solved just like Electric Transmission Line Equations.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54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6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873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Transmission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0559509"/>
                  </p:ext>
                </p:extLst>
              </p:nvPr>
            </p:nvGraphicFramePr>
            <p:xfrm>
              <a:off x="1943713" y="1341759"/>
              <a:ext cx="8304574" cy="5160746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72444">
                      <a:extLst>
                        <a:ext uri="{9D8B030D-6E8A-4147-A177-3AD203B41FA5}">
                          <a16:colId xmlns:a16="http://schemas.microsoft.com/office/drawing/2014/main" val="3581561559"/>
                        </a:ext>
                      </a:extLst>
                    </a:gridCol>
                    <a:gridCol w="4132130">
                      <a:extLst>
                        <a:ext uri="{9D8B030D-6E8A-4147-A177-3AD203B41FA5}">
                          <a16:colId xmlns:a16="http://schemas.microsoft.com/office/drawing/2014/main" val="3382901946"/>
                        </a:ext>
                      </a:extLst>
                    </a:gridCol>
                  </a:tblGrid>
                  <a:tr h="33576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Electric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Magnetic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44196432"/>
                      </a:ext>
                    </a:extLst>
                  </a:tr>
                  <a:tr h="67584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9884245"/>
                      </a:ext>
                    </a:extLst>
                  </a:tr>
                  <a:tr h="56451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61218915"/>
                      </a:ext>
                    </a:extLst>
                  </a:tr>
                  <a:tr h="11509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55219018"/>
                      </a:ext>
                    </a:extLst>
                  </a:tr>
                  <a:tr h="3853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𝜌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𝜔𝜇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𝜔𝜀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𝛼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𝜔𝜇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𝜔𝜀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𝛼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3677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120559509"/>
                  </p:ext>
                </p:extLst>
              </p:nvPr>
            </p:nvGraphicFramePr>
            <p:xfrm>
              <a:off x="1943713" y="1341759"/>
              <a:ext cx="8304574" cy="539499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7244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81561559"/>
                        </a:ext>
                      </a:extLst>
                    </a:gridCol>
                    <a:gridCol w="413213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382901946"/>
                        </a:ext>
                      </a:extLst>
                    </a:gridCol>
                  </a:tblGrid>
                  <a:tr h="33576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Electric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Magnetic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544196432"/>
                      </a:ext>
                    </a:extLst>
                  </a:tr>
                  <a:tr h="13883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29386" r="-99269" b="-270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29386" r="-147" b="-270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9884245"/>
                      </a:ext>
                    </a:extLst>
                  </a:tr>
                  <a:tr h="14516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123950" r="-99269" b="-15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123950" r="-147" b="-15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161218915"/>
                      </a:ext>
                    </a:extLst>
                  </a:tr>
                  <a:tr h="12149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267839" r="-99269" b="-899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267839" r="-147" b="-899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55219018"/>
                      </a:ext>
                    </a:extLst>
                  </a:tr>
                  <a:tr h="10043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443636" r="-99269" b="-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443636" r="-147" b="-8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3677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48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0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 unit Length Transverse Inductance 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Magnetic Transmission 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27469" cy="435133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magnetic and electric transmission lines of similar geometry, the per unit length inductance/ capacitance are related to each other.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cylindrical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wire,</a:t>
                </a: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External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Electric Field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disp</m:t>
                              </m:r>
                            </m:sub>
                          </m:sSub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πr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External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Magnetic Field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𝑀𝑇𝐿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𝐸𝑇𝐿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𝜋𝜀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𝑀𝑇𝐿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𝐸𝑇𝐿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27469" cy="4351338"/>
              </a:xfrm>
              <a:blipFill>
                <a:blip r:embed="rId2"/>
                <a:stretch>
                  <a:fillRect l="-12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Modeling and Simulation of Magnetic Transmission Lines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3"/>
          <a:srcRect l="17258" r="20836"/>
          <a:stretch/>
        </p:blipFill>
        <p:spPr>
          <a:xfrm>
            <a:off x="6439988" y="1870075"/>
            <a:ext cx="5499463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0342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Industrial Applications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Magnetic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Inductors and Magnetic Amplifiers.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Filters 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Alternating Current and Direct Current Machines.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Memory,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Spintronic and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Nanomagnetic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Logic Devices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Ferrite loaded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Microstrip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Patch Antennas, Directional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Couplers and Magnetometers.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Induction Heaters and Magneto-resistive Sensors.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Gyromagnetic Devices, Microwave generators and Magnetic Resonance Imaging.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0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Comparison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three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535578" y="1825625"/>
              <a:ext cx="11254640" cy="4211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9491">
                      <a:extLst>
                        <a:ext uri="{9D8B030D-6E8A-4147-A177-3AD203B41FA5}">
                          <a16:colId xmlns:a16="http://schemas.microsoft.com/office/drawing/2014/main" val="4172966311"/>
                        </a:ext>
                      </a:extLst>
                    </a:gridCol>
                    <a:gridCol w="2499214">
                      <a:extLst>
                        <a:ext uri="{9D8B030D-6E8A-4147-A177-3AD203B41FA5}">
                          <a16:colId xmlns:a16="http://schemas.microsoft.com/office/drawing/2014/main" val="1255871291"/>
                        </a:ext>
                      </a:extLst>
                    </a:gridCol>
                    <a:gridCol w="3488275">
                      <a:extLst>
                        <a:ext uri="{9D8B030D-6E8A-4147-A177-3AD203B41FA5}">
                          <a16:colId xmlns:a16="http://schemas.microsoft.com/office/drawing/2014/main" val="3298123944"/>
                        </a:ext>
                      </a:extLst>
                    </a:gridCol>
                    <a:gridCol w="3177660">
                      <a:extLst>
                        <a:ext uri="{9D8B030D-6E8A-4147-A177-3AD203B41FA5}">
                          <a16:colId xmlns:a16="http://schemas.microsoft.com/office/drawing/2014/main" val="1489087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Reluctance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Permeance-Capacitance</a:t>
                          </a:r>
                          <a:r>
                            <a:rPr lang="en-US" sz="1800" b="1" baseline="0" dirty="0">
                              <a:latin typeface="Times New Roman" pitchFamily="18" charset="0"/>
                              <a:cs typeface="Times New Roman" pitchFamily="18" charset="0"/>
                            </a:rPr>
                            <a:t>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Transmission Line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63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Conserved Quantity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[Volt-Second]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87196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Flow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78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Effort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[Ampere]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[Ampere]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[Ampere]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960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Energy Dissipation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Reluctance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800" dirty="0" smtClean="0">
                                      <a:latin typeface="Times New Roman" pitchFamily="18" charset="0"/>
                                      <a:cs typeface="Times New Roman" pitchFamily="18" charset="0"/>
                                    </a:rPr>
                                    <m:t>Henry</m:t>
                                  </m:r>
                                </m:e>
                                <m:sup>
                                  <m:r>
                                    <a:rPr lang="en-US" sz="18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Conductance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[Ohm]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93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Electrical Energy Storage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Capacitance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[Farad]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73654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Energy Storage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Permeance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[Henry]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Inductance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[Henry]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8193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3064615110"/>
                  </p:ext>
                </p:extLst>
              </p:nvPr>
            </p:nvGraphicFramePr>
            <p:xfrm>
              <a:off x="535578" y="1825625"/>
              <a:ext cx="11254640" cy="4211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9491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4172966311"/>
                        </a:ext>
                      </a:extLst>
                    </a:gridCol>
                    <a:gridCol w="2499214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1255871291"/>
                        </a:ext>
                      </a:extLst>
                    </a:gridCol>
                    <a:gridCol w="3488275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3298123944"/>
                        </a:ext>
                      </a:extLst>
                    </a:gridCol>
                    <a:gridCol w="3177660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1489087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Reluctance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Permeance-Capacitance</a:t>
                          </a:r>
                          <a:r>
                            <a:rPr lang="en-US" sz="1800" b="1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Transmission Line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55863292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Conserved Quantity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278871964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Flow Variable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5597829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Effort Variable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5909604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Energy Dissipation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902" t="-359434" r="-267561" b="-2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Conductance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[Ohm]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2755936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Electrical Energy Storage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Capacitance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[Farad]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6873654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Energy Storage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Permeance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[Henry]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Inductance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[Henry]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5381934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74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 Electromagnetic Simulations and MEEP Simulator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9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3.1. Finite Difference Time Domain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7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3.1. Finite Difference Time Domain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Method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(1966)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215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K. S. Yee’s Method (1966) or Finite Difference Time Domain Method is a differential numerical modeling technique for computational electrodynamics.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J. C. Maxwell’s Equations (1861) are discretized using central difference approximations to the space and time partial derivatives. For example,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600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where n represents the discrete time step.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2157"/>
              </a:xfrm>
              <a:blipFill rotWithShape="1">
                <a:blip r:embed="rId2"/>
                <a:stretch>
                  <a:fillRect l="-1043" t="-3520" b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3.1. Yee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Lattice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(1966)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199" y="1690688"/>
            <a:ext cx="10924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Finite Difference Time Domain Method discretizes space into a grid of small elements called Yee Lattice (1966). The different field components at a grid location are stored in the edges and faces of a cubic element. They are evolved in discrete time steps.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597184" y="3260348"/>
            <a:ext cx="4762500" cy="29197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04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3.2. Introduction to MEEP Simulator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1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Introduction to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MEEP Simulator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758055" cy="45613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MEEP (2006) is a script based Simulator for modeling the time domain and frequency domain behavior of a variety of arbitrary materials including anisotropic, dispersive, non-linear and gyrotropic media.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C++ interface: Features variable resolution and normalized units.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Material Library: Sample data for several materials is provided in libraries for building accurate test structures.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Current Sources: A wide variety of electric or magnetic current sources can be simulated.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Derived components: Electric/ Magnetic/ Thermal Energy Density, Poynting Flux etc. can be evaluated.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Mathematical operations: Averaging, symmetry and integration are allowed in cylindrical and rectangular coordinates.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Data Visualization: The fields can be printed as image or video files. 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Boundary Conditions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finite region of space must always be terminated with some boundary conditions. Three types of terminations are supported: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Bloch-periodic Boundaries: These are used for simulation of periodic structures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𝑗𝑘𝐿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. Periodic Bloch Boundaries copy the field component at one cell’s edge and reinject them at a neighboring cell’s edge. 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Metallic Walls: All fields are forced to be zero at the boundaries (perfect reflector has zero absorption and zero skin depth). 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Perfectly Matched Layers: All the fields pass through the open boundary with no reflection. These absorbing boundary layers (ABC) absorb all incident fields.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17" t="-3361" r="-116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23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MEEP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Material Inhomogeneity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can vary with position inside a material. They can be declared at each individual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in space using a function.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1-D, 2-D and 3-D simulation is possible. Hence every space vector can have up to three spatial coordinates.  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simulation can be carried out in rectangular or cylindrical coordinates. Hence different homogeneous/inhomogeneous structures can be built inside the space.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Symmetry can be used to create complex geometries as well.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381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08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MEEP: Dispersion of Permeability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484223" cy="4530726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Drude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-Lorentzian Model (1900) for frequency dependent permittivity and permeability. Flux Densities contain terms for infinite frequency response and frequency dependent Polarization vector.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represented as a sum of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 resonance term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and a term for frequency independent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permeability.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𝜔𝛾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couples the polarization to the driving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the angular resonance frequency,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damping factor.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484223" cy="4530726"/>
              </a:xfrm>
              <a:blipFill>
                <a:blip r:embed="rId2"/>
                <a:stretch>
                  <a:fillRect l="-1224" t="-1344" r="-1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59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Content Placeholder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863" y="1825625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552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Image result for inductors and transformer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2437"/>
            <a:ext cx="28765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 Industrial Applications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Magnetic Transmission Lines</a:t>
            </a:r>
          </a:p>
        </p:txBody>
      </p:sp>
      <p:pic>
        <p:nvPicPr>
          <p:cNvPr id="1028" name="Picture 4" descr="Image result for motors and generat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794" y="1690688"/>
            <a:ext cx="4019431" cy="221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gnetic isolator and couplers microwa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663" y="1688329"/>
            <a:ext cx="1602007" cy="24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gnetic isolator and couplers microwav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718" y="3989182"/>
            <a:ext cx="3220563" cy="247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induction hea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534" y="4247711"/>
            <a:ext cx="2352266" cy="235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nmr mach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94803"/>
            <a:ext cx="23812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2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 MEEP: Magnetic Energy Minimization Problem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226040" cy="5032375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Brown’s Equations (1962) dictate energy minimization:</a:t>
                </a: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Exchange Energy: Interactions with neighboring spins. The derivative of magnetization must be minimized i.e. the neighbouring spins must be aligned.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𝑒𝑥𝑐h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Anisotropy Energy: Difficulty of Alignment depends on the direction. The dot product of Magnetization with direction is a nonlinear function due to crystal structure. Spins must align along the easy direction.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𝑎𝑛𝑖𝑠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𝑎𝑛𝑖𝑠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Zeeman Energy: Interaction with external applied field (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7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applied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</a:t>
                </a:r>
                <a:endParaRPr lang="en-US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𝑍𝑒𝑒𝑚𝑎𝑛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𝑎𝑝𝑝𝑙𝑖𝑒𝑑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Demagnetizing Field (dipole-dipole) Energy: The field due to net magnetic moment of bound volume/ surface magnetic poles. Long distance interaction between spins leads to favorable configurations.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𝑑𝑒𝑚𝑎𝑔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arabicPeriod"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226040" cy="5032375"/>
              </a:xfrm>
              <a:blipFill>
                <a:blip r:embed="rId2"/>
                <a:stretch>
                  <a:fillRect l="-537"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0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Gyromagnetism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8305800" cy="4530725"/>
              </a:xfrm>
            </p:spPr>
            <p:txBody>
              <a:bodyPr>
                <a:normAutofit lnSpcReduction="1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Landau-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Lifshitz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-Gilbert model (1955) describes the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damped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precessional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 of saturated magnetic dipoles in a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static bias magnetic field. 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𝒆𝒇𝒇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describes the linear deviation of magnetization from its static equilibrium value.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Precesses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occurs around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effective Magnetic Field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𝒆𝒇𝒇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represents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gyromagnetic ratio,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Gilbert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damping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factor.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8305800" cy="4530725"/>
              </a:xfrm>
              <a:blipFill>
                <a:blip r:embed="rId2"/>
                <a:stretch>
                  <a:fillRect l="-1542" t="-1075" r="-1836" b="-2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https://upload.wikimedia.org/wikipedia/commons/e/ec/Damped_Magnetization_Preces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497" y="2426517"/>
            <a:ext cx="2782388" cy="2805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91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 MEEP: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Gyromagnetism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Larmor Precession Frequency for Gyromagnetic materials placed in a static magnetic field has the relation: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4709614"/>
                  </p:ext>
                </p:extLst>
              </p:nvPr>
            </p:nvGraphicFramePr>
            <p:xfrm>
              <a:off x="482600" y="3519253"/>
              <a:ext cx="8128000" cy="22495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0860124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897587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Material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Gyromagnetic Ratio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oMath>
                          </a14:m>
                          <a:endParaRPr lang="en-US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3836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Manganese – 53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25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53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𝑀𝑛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10.94 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973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Iron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– 57    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57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𝐹𝑒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1.38 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8033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Cobalt – 59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59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𝐶𝑜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10.07 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Nickel – 61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61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𝑁𝑖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3.81 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524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Zinc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– 67   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67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𝑍𝑛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 MHz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7055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4709614"/>
                  </p:ext>
                </p:extLst>
              </p:nvPr>
            </p:nvGraphicFramePr>
            <p:xfrm>
              <a:off x="482600" y="3519253"/>
              <a:ext cx="8128000" cy="22495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0860124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897587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Material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50" t="-8197" r="-300" b="-5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383660"/>
                      </a:ext>
                    </a:extLst>
                  </a:tr>
                  <a:tr h="3806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" t="-104762" r="-1003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10.94 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97373"/>
                      </a:ext>
                    </a:extLst>
                  </a:tr>
                  <a:tr h="3767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" t="-208065" r="-100300" b="-3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1.38 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803373"/>
                      </a:ext>
                    </a:extLst>
                  </a:tr>
                  <a:tr h="3754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" t="-313115" r="-100300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10.07 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551"/>
                      </a:ext>
                    </a:extLst>
                  </a:tr>
                  <a:tr h="372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" t="-406452" r="-100300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3.81 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MHz/T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524934"/>
                      </a:ext>
                    </a:extLst>
                  </a:tr>
                  <a:tr h="3728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0" t="-514754" r="-1003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 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MHz</a:t>
                          </a: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70550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404948" y="6188789"/>
            <a:ext cx="3736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http</a:t>
            </a:r>
            <a:r>
              <a:rPr lang="en-US" sz="1000" dirty="0"/>
              <a:t>://kodu.ut.ee/~laurit/AK2/NMR_tables_Bruker2012.pdf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331946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5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Transmittance Spectra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Broadband response: The 3 Dimensional Discrete Fourier transform (1822) of the response to a short impulse can give useful information about the transmitted power and losses.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Transmitted Power can be computed using the integral of Poynting Vector (1884); over a surface on the far end of the transmission line.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{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Transmitted power and incident power can be used to find power losses in transmission line.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8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MEEP Simulation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Dispersive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Gyromagnetic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Ferromagnetic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Transmission Line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15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MEEP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Simulation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for Magnetic Transmission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7725"/>
                <a:ext cx="10515600" cy="486612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 pulse transformer was simulated in MEEP simulator. A Gyromagnetic, dispersive ferromagnetic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MnZn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core used for the simulation.</a:t>
                </a:r>
              </a:p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microwave frequency Magnetic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Transmission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Line was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excited using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 small Gaussian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soft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magnetic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current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source. </a:t>
                </a:r>
              </a:p>
              <a:p>
                <a:pPr marL="342900" indent="-342900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and Spatial resolution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=8.33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𝑝𝑠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=2.5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multi-dimensional discrete Fourier transform (1822) was used to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determine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Broadband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Response and transmission line parameters.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7725"/>
                <a:ext cx="10515600" cy="4866120"/>
              </a:xfrm>
              <a:blipFill>
                <a:blip r:embed="rId2"/>
                <a:stretch>
                  <a:fillRect l="-1043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6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8522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Transmission Line Model for Pulse Transformer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13418" y="1711301"/>
            <a:ext cx="471947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passes a frequency band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designed to handle complex waveforms like rectangular pulses.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It is used for impedance matching, voltage/ current transformation, DC isolation, mixing, power splitting, coupling and signal inversion.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984299" y="1585311"/>
            <a:ext cx="5536701" cy="24209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Content Placeholder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0577" y="4180681"/>
            <a:ext cx="5564143" cy="20870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303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Simulation in MEEP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47138" y="2506662"/>
          <a:ext cx="1074528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67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721832"/>
            <a:ext cx="10385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transformer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was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excited by a small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Gaussian soft magnetic current pulse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examine the Frequency Response. The 3 dimensional discrete Fourier Transform was used to determine Broadband Response.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951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Geometry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2716" y="2211636"/>
            <a:ext cx="52480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winding was excited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by a small Gaussian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soft magnetic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current pulse to examine the Frequency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Response of electromagnetic power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power received at the secondary side was analyzed by measuring the received Poynting flux.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11636"/>
            <a:ext cx="5732917" cy="32901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166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Properties of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MnZn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Ferrite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12866" y="1778570"/>
                <a:ext cx="5410200" cy="4258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Gyrotropic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Drude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Permeability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jωγ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jωγ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=1,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0" smtClean="0">
                          <a:latin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3.3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f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1.73 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Permittivity and Conductivity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0" smtClean="0">
                          <a:latin typeface="Cambria Math"/>
                        </a:rPr>
                        <m:t>=1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66" y="1778570"/>
                <a:ext cx="5410200" cy="4258282"/>
              </a:xfrm>
              <a:prstGeom prst="rect">
                <a:avLst/>
              </a:prstGeom>
              <a:blipFill>
                <a:blip r:embed="rId2"/>
                <a:stretch>
                  <a:fillRect l="-1464" t="-1146" b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799575" y="5950577"/>
            <a:ext cx="442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http</a:t>
            </a:r>
            <a:r>
              <a:rPr lang="en-US" sz="1200" dirty="0"/>
              <a:t>://www.fair-rite.com/76-material-data-sheet/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82" y="2010186"/>
            <a:ext cx="6461636" cy="38079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31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 Introduction to Solid State Magnetism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95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 Magnetic Gaussian Current Pulse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5012"/>
            <a:ext cx="454369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Gaussian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 magnetic current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Hz was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side.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 of the transverse Magnetic Field is shown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range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GHz.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920" y="2282066"/>
            <a:ext cx="5555359" cy="3482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78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map for Longitudinal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3"/>
          <a:ext cx="10515600" cy="459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036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↑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ʘ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 →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Magnetic Field Intensity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Magnetic Flux Density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 Field Intensity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 Flux Density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D:\New folder\MGTL\Thesis\Codes\Code43\Logitudinal\hz-000050.2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2415878"/>
            <a:ext cx="1991834" cy="709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1" name="Picture 20" descr="D:\New folder\MGTL\Thesis\Codes\Code43\Logitudinal\hx-000050.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2415878"/>
            <a:ext cx="1904374" cy="709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" name="Picture 21" descr="D:\New folder\MGTL\Thesis\Codes\Code43\Logitudinal\hy-000050.2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0" y="2402231"/>
            <a:ext cx="2017367" cy="723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3" name="Picture 22" descr="D:\New folder\MGTL\Thesis\Codes\Code43\Logitudinal\bz-000050.2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3459479"/>
            <a:ext cx="1991834" cy="703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4" name="Picture 23" descr="D:\New folder\MGTL\Thesis\Codes\Code43\Logitudinal\bx-000050.25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3445753"/>
            <a:ext cx="1904374" cy="716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5" name="Picture 24" descr="D:\New folder\MGTL\Thesis\Codes\Code43\Logitudinal\by-000050.25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1" y="3459479"/>
            <a:ext cx="2017366" cy="703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6" name="Picture 25" descr="D:\MuhammadShamaas\MGTL_Github\Thesis\Codes\Code43\Logitudinal\ez-000004.25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4531691"/>
            <a:ext cx="1991834" cy="62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7" name="Picture 26" descr="D:\MuhammadShamaas\MGTL_Github\Thesis\Codes\Code43\Logitudinal\ex-000025.25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4531691"/>
            <a:ext cx="1904374" cy="62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8" name="Picture 27" descr="D:\MuhammadShamaas\MGTL_Github\Thesis\Codes\Code43\Logitudinal\ey-000026.25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1" y="4497494"/>
            <a:ext cx="2017366" cy="661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9" name="Picture 28" descr="D:\MuhammadShamaas\MGTL_Github\Thesis\Codes\Code43\Logitudinal\dz-000004.25.pn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5500757"/>
            <a:ext cx="1991834" cy="708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" name="Picture 29" descr="D:\MuhammadShamaas\MGTL_Github\Thesis\Codes\Code43\Logitudinal\dx-000025.25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5531464"/>
            <a:ext cx="1904374" cy="678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1" name="Picture 30" descr="D:\MuhammadShamaas\MGTL_Github\Thesis\Codes\Code43\Logitudinal\dy-000026.25.png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15" y="5500757"/>
            <a:ext cx="1921831" cy="708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519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9887093" y="1517791"/>
            <a:ext cx="287383" cy="2948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map for Transverse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824550" y="1422399"/>
              <a:ext cx="10402248" cy="4933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05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49357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↑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→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69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935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6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564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3112807465"/>
                  </p:ext>
                </p:extLst>
              </p:nvPr>
            </p:nvGraphicFramePr>
            <p:xfrm>
              <a:off x="824550" y="1422399"/>
              <a:ext cx="10402248" cy="4933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0562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0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1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2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20003"/>
                        </a:ext>
                      </a:extLst>
                    </a:gridCol>
                  </a:tblGrid>
                  <a:tr h="549357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↑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→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8889" r="-468" b="-8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0"/>
                      </a:ext>
                    </a:extLst>
                  </a:tr>
                  <a:tr h="969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1"/>
                      </a:ext>
                    </a:extLst>
                  </a:tr>
                  <a:tr h="10935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2"/>
                      </a:ext>
                    </a:extLst>
                  </a:tr>
                  <a:tr h="116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3"/>
                      </a:ext>
                    </a:extLst>
                  </a:tr>
                  <a:tr h="11564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7" name="Picture 6" descr="D:\New folder\MGTL\Thesis\Codes\Code43\Transverse\hz-000050.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05" y="2110098"/>
            <a:ext cx="742950" cy="742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 descr="D:\New folder\MGTL\Thesis\Codes\Code43\Transverse\hx-000050.2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13" y="2129654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 descr="D:\New folder\MGTL\Thesis\Codes\Code43\Transverse\hy-000050.2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381" y="2165300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 descr="D:\MuhammadShamaas\MGTL_Github\Thesis\Codes\Code43\Transverse\bz-000050.25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67" y="3149697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 descr="D:\MuhammadShamaas\MGTL_Github\Thesis\Codes\Code43\Transverse\bx-000038.25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455" y="3159222"/>
            <a:ext cx="723900" cy="72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Picture 11" descr="D:\New folder\MGTL\Thesis\Codes\Code43\Transverse\by-000050.25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381" y="3146230"/>
            <a:ext cx="704850" cy="704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" name="Picture 12" descr="D:\MuhammadShamaas\MGTL_Github\Thesis\Codes\Code43\Transverse\ez-000020.25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67" y="4232298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4" name="Picture 13" descr="D:\MuhammadShamaas\MGTL_Github\Thesis\Codes\Code43\Transverse\ex-000019.25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12" y="4238003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Picture 14" descr="D:\New folder\MGTL\Thesis\Codes\Code43\Transverse\ey-000050.25.pn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381" y="4232298"/>
            <a:ext cx="723900" cy="72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6" name="Picture 15" descr="D:\MuhammadShamaas\MGTL_Github\Thesis\Codes\Code43\Transverse\dz-000045.25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05" y="5328518"/>
            <a:ext cx="752475" cy="752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" name="Picture 16" descr="D:\MuhammadShamaas\MGTL_Github\Thesis\Codes\Code43\Transverse\dx-000040.25.png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87" y="5326309"/>
            <a:ext cx="742950" cy="742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8" name="Picture 17" descr="D:\New folder\MGTL\Thesis\Codes\Code43\Transverse\dy-000050.25.png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681" y="5366618"/>
            <a:ext cx="714375" cy="714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52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4497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Field Map for Magnetic Transmission Line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58" r="20836"/>
          <a:stretch/>
        </p:blipFill>
        <p:spPr>
          <a:xfrm>
            <a:off x="5995851" y="1847850"/>
            <a:ext cx="5499463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1847850"/>
                <a:ext cx="4896394" cy="4075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transverse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ﬁeld lines are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closed, encircling the magnetic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wire.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transverse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ﬁeld lines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open, starting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magnetic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wire.</a:t>
                </a:r>
                <a:endParaRPr lang="en-US" sz="2400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Magnetic Displacement Current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disp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𝒅𝒍</m:t>
                          </m:r>
                        </m:e>
                      </m:nary>
                    </m:oMath>
                  </m:oMathPara>
                </a14:m>
                <a:endParaRPr lang="en-US" sz="2400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Magnetic Voltage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7850"/>
                <a:ext cx="4896394" cy="4075090"/>
              </a:xfrm>
              <a:prstGeom prst="rect">
                <a:avLst/>
              </a:prstGeom>
              <a:blipFill>
                <a:blip r:embed="rId3"/>
                <a:stretch>
                  <a:fillRect l="-1993" t="-1196" r="-3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6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Evolution of Magnetic Voltage and Current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87" y="2024539"/>
            <a:ext cx="5330825" cy="399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2024539"/>
            <a:ext cx="501396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 electric Gaussian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Pulse is communicated across the transmission line by the complex magnetic voltage and magnetic current.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voltage and current have a phase displacement to transmit active and reactive power.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3.3. Evolution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Poynting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Flux Density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72469"/>
                <a:ext cx="4595949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 electric Gaussian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Pulse lead to a sudden burst of energy. 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Poynting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Flux Density in the direction of propagation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represents the flow of power across the transmission line.</a:t>
                </a: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72469"/>
                <a:ext cx="4595949" cy="4351338"/>
              </a:xfrm>
              <a:blipFill>
                <a:blip r:embed="rId2"/>
                <a:stretch>
                  <a:fillRect l="-2390" t="-2525" r="-4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1972469"/>
            <a:ext cx="5924550" cy="4057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Propagation Constant of Magnetic Transmission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8200" y="1932007"/>
                <a:ext cx="4791891" cy="4044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400" dirty="0" smtClean="0">
                    <a:latin typeface="Cambria Math" panose="02040503050406030204" pitchFamily="18" charset="0"/>
                  </a:rPr>
                  <a:t>The propagation constant was calculated by the following relation: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jω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jω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jωμ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jωε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>
                        <a:rPr lang="en-US" sz="2400" b="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jβ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ea typeface="Calibri" panose="020F0502020204030204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2007"/>
                <a:ext cx="4791891" cy="4044056"/>
              </a:xfrm>
              <a:prstGeom prst="rect">
                <a:avLst/>
              </a:prstGeom>
              <a:blipFill>
                <a:blip r:embed="rId2"/>
                <a:stretch>
                  <a:fillRect l="-1781" t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441" y="2282066"/>
            <a:ext cx="5555359" cy="3482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8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Phase Velocity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Magnetic Transmission 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56618"/>
                <a:ext cx="4739640" cy="4351338"/>
              </a:xfrm>
            </p:spPr>
            <p:txBody>
              <a:bodyPr>
                <a:normAutofit/>
              </a:bodyPr>
              <a:lstStyle/>
              <a:p>
                <a:pPr marL="285750" indent="-285750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phase velocity and group velocity have the following relation: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Super-luminal phase velocity is exhibited near 100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MHz.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group velocity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below 100MHz but it decreases after 100MHz.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56618"/>
                <a:ext cx="4739640" cy="4351338"/>
              </a:xfrm>
              <a:blipFill>
                <a:blip r:embed="rId2"/>
                <a:stretch>
                  <a:fillRect l="-2317" t="-2521" r="-3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441" y="2407514"/>
            <a:ext cx="5555359" cy="3482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528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Intrinsic Wave Impedance of Magnetic Transmission 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94063" y="1938676"/>
                <a:ext cx="5327469" cy="47334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intrinsic wave impedance is given by</a:t>
                </a:r>
              </a:p>
              <a:p>
                <a:pPr algn="ctr"/>
                <a:r>
                  <a:rPr lang="en-US" sz="2800" dirty="0" smtClean="0"/>
                  <a:t>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jω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disp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den>
                    </m:f>
                  </m:oMath>
                </a14:m>
                <a:endParaRPr lang="en-US" sz="2800" i="1" dirty="0" smtClean="0">
                  <a:latin typeface="Cambria Math" panose="02040503050406030204" pitchFamily="18" charset="0"/>
                </a:endParaRPr>
              </a:p>
              <a:p>
                <a:pPr algn="ctr"/>
                <a:endParaRPr lang="en-US" sz="2800" dirty="0" smtClean="0"/>
              </a:p>
              <a:p>
                <a:pPr algn="ctr"/>
                <a:r>
                  <a:rPr lang="en-US" sz="2800" dirty="0" smtClean="0"/>
                  <a:t>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jω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jωε</m:t>
                            </m:r>
                          </m:den>
                        </m:f>
                      </m:e>
                    </m:rad>
                  </m:oMath>
                </a14:m>
                <a:endParaRPr lang="en-US" sz="2800" dirty="0" smtClean="0"/>
              </a:p>
              <a:p>
                <a:pPr algn="ctr"/>
                <a:endParaRPr lang="en-US" sz="2800" dirty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intrinsic impedance drops progressively as the permeability decreases.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63" y="1938676"/>
                <a:ext cx="5327469" cy="4733412"/>
              </a:xfrm>
              <a:prstGeom prst="rect">
                <a:avLst/>
              </a:prstGeom>
              <a:blipFill>
                <a:blip r:embed="rId2"/>
                <a:stretch>
                  <a:fillRect l="-2059" t="-1287" r="-1030" b="-2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53" y="2233279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943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335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Longitudinal Admittance of Magnetic Transmission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79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0419" y="1961383"/>
                <a:ext cx="5267332" cy="3255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dirty="0" smtClean="0">
                    <a:latin typeface="Cambria Math"/>
                  </a:rPr>
                  <a:t>The Longitudinal Admittance was calculated using the following relation: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 dirty="0"/>
                            <m:t>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19" y="1961383"/>
                <a:ext cx="5267332" cy="3255828"/>
              </a:xfrm>
              <a:prstGeom prst="rect">
                <a:avLst/>
              </a:prstGeom>
              <a:blipFill>
                <a:blip r:embed="rId2"/>
                <a:stretch>
                  <a:fillRect l="-1620" t="-1498" b="-1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53" y="1961383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003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Magnetization and Permeability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Magnetic Fields originate from movement of bound charges (orbital electrons, electron spin and nuclear spin). This movement results in a bound current.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An electron in an atomic orbital possesses </a:t>
                </a: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a Magnetic Moment 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due to its rotation in a loop </a:t>
                </a: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(orbital 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moment) and spin around an axis (spin </a:t>
                </a: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moment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).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𝐼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𝛾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𝑳</m:t>
                      </m:r>
                    </m:oMath>
                  </m:oMathPara>
                </a14:m>
                <a:endParaRPr lang="en-US" b="1" dirty="0" smtClean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where I is the bound current, </a:t>
                </a:r>
                <a:r>
                  <a:rPr lang="en-US" b="1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A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the loop area,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𝛾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the gyromagnetic ratio and  </a:t>
                </a:r>
                <a:r>
                  <a:rPr lang="en-US" b="1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L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is the angular momentum of the electron.</a:t>
                </a:r>
                <a:endParaRPr lang="en-US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3</a:t>
                </a:r>
                <a:r>
                  <a:rPr lang="en-US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. </a:t>
                </a:r>
                <a:r>
                  <a:rPr lang="en-US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 Magnetization </a:t>
                </a:r>
                <a:r>
                  <a:rPr lang="en-US" b="1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 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is the </a:t>
                </a: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total magnetic dipole moment per unit </a:t>
                </a:r>
                <a:r>
                  <a:rPr lang="en-US" dirty="0" smtClean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volume.</a:t>
                </a:r>
                <a:endParaRPr lang="en-US" b="1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𝐁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𝐇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</m:d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 r="-1275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5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3.3. Transverse Impedance of Magnetic Transmission 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itchFamily="18" charset="0"/>
              </a:rPr>
              <a:pPr/>
              <a:t>80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9847" y="2295673"/>
                <a:ext cx="4841240" cy="276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b="0" i="0" dirty="0" smtClean="0">
                    <a:latin typeface="Cambria Math"/>
                  </a:rPr>
                  <a:t>The Transverse Impedance was calculated using the following relation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2400" b="0" i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0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dirty="0"/>
                        <m:t>𝜂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47" y="2295673"/>
                <a:ext cx="4841240" cy="2760307"/>
              </a:xfrm>
              <a:prstGeom prst="rect">
                <a:avLst/>
              </a:prstGeom>
              <a:blipFill>
                <a:blip r:embed="rId2"/>
                <a:stretch>
                  <a:fillRect l="-1637" t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53" y="1969101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63687" y="6356350"/>
            <a:ext cx="4114800" cy="365125"/>
          </a:xfrm>
        </p:spPr>
        <p:txBody>
          <a:bodyPr/>
          <a:lstStyle/>
          <a:p>
            <a:r>
              <a:rPr lang="en-US" dirty="0" smtClean="0"/>
              <a:t>Modeling and Simulation of Magnetic Transmission 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Ferromagnetic Resonance in Saturated Gyromagnetic Ferrite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Ferromagnetic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resonance 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coupling between an electromagnetic wave and the magnetization of a medium through which it passes. This coupling induces a significant loss of power of the wave. The power is absorbed by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precessing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magnetization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material and lost as heat.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coupling to occur, the frequency of the incident wave must be equal to the precession frequency of the magnetization (Larmor frequency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FMR spectroscopic technique is a standard tool for probing spin waves and spin dynamics. FMR probes the sample magnetization resulting from the magnetic moments of dipolar-coupled but unpaired electrons.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FMR resonance is also the basis of various high-frequency electronic devices, such as resonance isolators or circulators.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Modeling and Simulation of Magnetic Transmission Lines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336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0623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Dispersion of Gyromagnetic Susceptibility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536474" cy="4895851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For ferromagnetic media biased in the z-direction 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b=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𝒛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 non-diagonal susceptibility tensor is used to relate Magnetization and Field intensity 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transmission line resonates when 1mm wavelength signal (300GHz) is applied.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536474" cy="4895851"/>
              </a:xfrm>
              <a:blipFill>
                <a:blip r:embed="rId2"/>
                <a:stretch>
                  <a:fillRect l="-771" t="-622" r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685" y="2116182"/>
            <a:ext cx="5526137" cy="34643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5343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097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Gyromagnetic Precession due to Sinusoidal Source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9352" b="49561"/>
          <a:stretch/>
        </p:blipFill>
        <p:spPr>
          <a:xfrm>
            <a:off x="5013692" y="3160729"/>
            <a:ext cx="6279416" cy="3195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54" y="3168558"/>
            <a:ext cx="4308566" cy="318779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49448" y="1619794"/>
                <a:ext cx="1034129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Gyromagnetic Ferrite does not resonate when excited by a 225GHz linearly polarized sinusoid source.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and Spatial resolution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=75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Polarization of the linearly Polarized wave changes as it moves across the saturated ferrite.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48" y="1619794"/>
                <a:ext cx="10341293" cy="1200329"/>
              </a:xfrm>
              <a:prstGeom prst="rect">
                <a:avLst/>
              </a:prstGeom>
              <a:blipFill>
                <a:blip r:embed="rId4"/>
                <a:stretch>
                  <a:fillRect l="-413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2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Gyromagnetic Resonance due to Gaussian Source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38200" y="2272670"/>
                <a:ext cx="5225143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Gaussian source was applied to find the broadband frequency response during gyromagnetic resonance.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and Spatial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resolution: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=75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𝑓𝑠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=25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𝑢𝑚</m:t>
                      </m:r>
                    </m:oMath>
                  </m:oMathPara>
                </a14:m>
                <a:endParaRPr lang="en-US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Gaussian source had a bandwidth of 450GHz centered at 225GHz.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strongest resonance was due to the 300GHz harmonic. 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72670"/>
                <a:ext cx="5225143" cy="3200876"/>
              </a:xfrm>
              <a:prstGeom prst="rect">
                <a:avLst/>
              </a:prstGeom>
              <a:blipFill>
                <a:blip r:embed="rId2"/>
                <a:stretch>
                  <a:fillRect l="-1634" t="-1333" r="-2567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830" y="2453164"/>
            <a:ext cx="4193540" cy="3140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85059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Intrinsic Impedance and Propagation Constant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53493" y="1709330"/>
            <a:ext cx="106003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harmonic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incident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wave equal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precession frequency of the magnetization (Larmor frequency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gives rise to Gyromagnetic resonance.</a:t>
            </a:r>
            <a:endParaRPr lang="en-US" sz="2400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91" y="2877189"/>
            <a:ext cx="5545455" cy="31489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63218"/>
            <a:ext cx="5595620" cy="31769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48599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Longitudinal Admittance and Transverse Impedance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0641" y="1820401"/>
            <a:ext cx="1130737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During Gyromagnetic Resonance, the per unit length Longitudinal Admittance and Transverse Impedance spike by a factor of 100 times. This leads to a severe increase in the power dissipation in the Ferrite sample. The Transverse Inductance increases and Longitudinal Capacitance drops so the Reactive power consumption increases.</a:t>
            </a:r>
            <a:endParaRPr lang="en-US" sz="2200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87" y="3266951"/>
            <a:ext cx="5671185" cy="3220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737" y="3266950"/>
            <a:ext cx="5671185" cy="3220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90749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Limitations of MEEP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simulation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The MEEP simulation was used to study power losses due to conduction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of core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 and electromagnetic resonance. The results are only valid for small signal analysis of the Gyromagnetic, Dispersive, Ferromagnetic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MnZn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core.  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MEEP simulator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not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model the following magnetic effects:</a:t>
            </a:r>
          </a:p>
          <a:p>
            <a:pPr marL="514350" indent="-514350">
              <a:buAutoNum type="arabicPeriod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Magnetostriction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effects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Acoustic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effects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Non-linear Effects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87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5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2442755"/>
            <a:ext cx="10515600" cy="1061629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2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The reluctance model is suitable for DC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analysis of ferromagnetic materials. A DC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Reluctance Model for a cumulatively compounded 1800 rpm 40V low voltage/ power DC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generator was presented.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Permeance-Capacitance model is suitable for low frequency analysis of ferromagnetic materials.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 Low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frequency Permeance-Capacitance Model for 150kHz pulse transformer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used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160V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5 V, 100 A low voltage/ power isolated full bridge buck converter.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Magnetic Transmission Line Model is suitable for high frequency analysis of ferromagnetic materials.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 High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frequency low voltage/ power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(30 cm i.e. 1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at 1 GHz) gyromagnetic,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dispersive Magnetic Transmission Line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simulated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using Finite Difference Time Domain (FDTD) Simulator MEEP to study Frequency Domain Behavior of Magnetic Transmission Line parameters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9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Properties of Magnetic 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534656"/>
                  </p:ext>
                </p:extLst>
              </p:nvPr>
            </p:nvGraphicFramePr>
            <p:xfrm>
              <a:off x="803562" y="1552142"/>
              <a:ext cx="10550238" cy="50790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32415">
                      <a:extLst>
                        <a:ext uri="{9D8B030D-6E8A-4147-A177-3AD203B41FA5}">
                          <a16:colId xmlns:a16="http://schemas.microsoft.com/office/drawing/2014/main" val="3036728287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789189037"/>
                        </a:ext>
                      </a:extLst>
                    </a:gridCol>
                    <a:gridCol w="3503023">
                      <a:extLst>
                        <a:ext uri="{9D8B030D-6E8A-4147-A177-3AD203B41FA5}">
                          <a16:colId xmlns:a16="http://schemas.microsoft.com/office/drawing/2014/main" val="36594886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Moments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Susceptibility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𝝌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oMath>
                          </a14:m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8860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Diamagnetism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no magnetic moment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negative, 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-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5765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>
                              <a:latin typeface="Times New Roman" pitchFamily="18" charset="0"/>
                              <a:cs typeface="Times New Roman" pitchFamily="18" charset="0"/>
                            </a:rPr>
                            <a:t>Paramagnetism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randomly oriented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𝑠𝑚𝑎𝑙𝑙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positive,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4418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>
                              <a:latin typeface="Times New Roman" pitchFamily="18" charset="0"/>
                              <a:cs typeface="Times New Roman" pitchFamily="18" charset="0"/>
                            </a:rPr>
                            <a:t>Antiferromagnetism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antiparallel aligned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≪|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positive,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254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Ferrimagnetism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mixed parallel and antiparallel aligned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≪|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large (below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𝐶𝑢𝑟𝑖𝑒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),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2114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Ferromagnetism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parallel aligned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≪|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large (below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𝐶𝑢𝑟𝑖𝑒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),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58962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3266534656"/>
                  </p:ext>
                </p:extLst>
              </p:nvPr>
            </p:nvGraphicFramePr>
            <p:xfrm>
              <a:off x="803562" y="1552142"/>
              <a:ext cx="10550238" cy="50790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32415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3036728287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789189037"/>
                        </a:ext>
                      </a:extLst>
                    </a:gridCol>
                    <a:gridCol w="3503023">
                      <a:extLst>
                        <a:ext uri="{9D8B030D-6E8A-4147-A177-3AD203B41FA5}">
                          <a16:colId xmlns:a14="http://schemas.microsoft.com/office/drawing/2010/main" xmlns="" xmlns:a16="http://schemas.microsoft.com/office/drawing/2014/main" val="365948866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Moments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9333" r="-348" b="-103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54886027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Diamagnetism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58571" r="-85355" b="-4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58571" r="-348" b="-4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595765727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Paramagnetism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158571" r="-85355" b="-3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158571" r="-348" b="-3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2432441828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Antiferromagnetism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260432" r="-85355" b="-2575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260432" r="-348" b="-2575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2881254074"/>
                      </a:ext>
                    </a:extLst>
                  </a:tr>
                  <a:tr h="121697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Ferrimagnetism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250500" r="-85355" b="-79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250500" r="-348" b="-79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1821211482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500714" r="-85355" b="-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500714" r="-348" b="-1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="" xmlns:a16="http://schemas.microsoft.com/office/drawing/2014/main" val="36158962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32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4. Scope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for Further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Magnetic Transmission Lines behave like high pass filter hence they can realize high speed data transmission with minimal losses. 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power invariant Magnetic Transmission Line model can also be used for accurate modeling of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Alternating Current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and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Direct Current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Machines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Nanomagnetic Logic Devices and Magnetic Transistors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Magnetic Memory Devices and Spintronic devices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Circulators, Couplers, Filters, Power Dividers and Waveguides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Gyromagnetic Non-Linear Transmission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Line Microwave generators</a:t>
            </a:r>
            <a:endParaRPr lang="en-US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itchFamily="18" charset="0"/>
              </a:rPr>
              <a:pPr/>
              <a:t>90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95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215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Multimodal propagation in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multiconductor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J.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Electromag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Waves Appl. 2014, p. 1677–1702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[2]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Formulation of Multiwire Magnetic Transmission-Line Theory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Progress in Electromagnetics Research B, Vol. 49, 2013, p. 177–195.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[3]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Matrix theory of wave propagation in hybrid electric/magnetic multiwire transmission line systems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Journal of Electromagnetic Waves and Applications, Vol. 29, No. 7, 2015, p. 925–940.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[4]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A physical model of the ideal transformer based on magnetic transmission line theory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Journal of Electromagnetic Waves and Applications, Vol. 27, No. 3, 2013, p. 365–373.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[5] J. B. Schneider,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Understanding the Finite-Difference Time-Domain Method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2017, p. 33-74.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[6] A.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Oskooi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D. Roundy, M.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Ibanescu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Bermel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J.D.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Joannopoulos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and S.G. Johnson,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MEEP: A flexible free-software package for electromagnetic simulations by the FDTD method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Computer Physics Communications, Vol. 181, 2010, p. 687-702.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[7]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Complex reluctance of inhomogeneous Euler-Cauchy tubular ferrites taking into account frequency dependent complex permeability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Progress In Electromagnetics Research M, Vol. 25, 2012, p. 71–85.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[8] C. Paul, K. Whites and S.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Nasar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Introduction to electromagnetic fields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4th ed. Boston: WCB/McGraw-Hill, 1998, p.586-589.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[9]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Sevcik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L.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Brancık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Time-Domain Simulation of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Nonuniform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Multiconductor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Lines in Matlab,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International Journal of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Mahematics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Computers in Simulation, Vol.5, No. 2, 2011, p. 1-8.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91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3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7431"/>
            <a:ext cx="10515600" cy="47449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[10] G.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Antonini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A general framework for the analysis of metamaterial transmission lines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Prog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Electromagn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Res. B., 2010, p. 353–373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[11] C. Caloz and T. Itoh,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Electromagnetic Metamaterials: Transmission Line Theory and Microwave Applications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Wiley-IEEE Press, 2006, p. 27-58.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[12] IEEE, Standard for Validation of Computational Electromagnetic (CEM) Computer Modeling and Simulation, and Recommended Practice, Part I, IEEE, June 2008.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[13] C. Paul,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Introduction to Electromagnetic Compatibility,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2nd ed. Kentucky: John Wiley and Sons, 2006, p. 559-710.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[14] L.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-Ping,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Computational Electromagnetics for Electromagnetic Compatibility/ Signal Integrity Analysis,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IEEE EMC DL Talk, University of Missouri, 2008.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[15] T. C. Edwards and M. B. Steer,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Foundations for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Microstrip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Circuit Design,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4th ed.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Wiley-IEEE Press, 2016, p. 576-607.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[16] J. Dickens and A. Neuber,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Material selection considerations for coaxial,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ferrimagnetic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-based nonlinear transmission lines,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Journal of Applied Physics, 113, 064904, 2013, p. 1-5.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[17] J. Parson, A. Neuber, J. Dickens and J.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Mankowski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Investigation of a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stripline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 structure for gyromagnetic nonlinear transmission line high power microwave sources,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Review of Scientific Instruments, 87, 034706, 2016, p. 1-7.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[18] G. Dominguez,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Power-Invariant Magnetic System Modeling, PhD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Disseration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Texas A&amp;M University, 2011, p. 45-64.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92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6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3FDB1C377FE24B814C371216F46CAE" ma:contentTypeVersion="0" ma:contentTypeDescription="Create a new document." ma:contentTypeScope="" ma:versionID="29cc7e00905153fce08382d4c099a87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529AD59-56FB-4049-A0D8-C48CE7DAD8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30871DF-7DB9-4B73-ACE3-7A330D7B6E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06B91F-D7FF-48A0-991D-3589418AA41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6582</TotalTime>
  <Words>4725</Words>
  <Application>Microsoft Office PowerPoint</Application>
  <PresentationFormat>Widescreen</PresentationFormat>
  <Paragraphs>773</Paragraphs>
  <Slides>92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Times New Roman</vt:lpstr>
      <vt:lpstr>Office Theme</vt:lpstr>
      <vt:lpstr>Modeling and Simulation of Magnetic Transmission Lines</vt:lpstr>
      <vt:lpstr>1. Introduction to Magnetic Transmission</vt:lpstr>
      <vt:lpstr>Research Objectives</vt:lpstr>
      <vt:lpstr>1. Introduction to Magnetic Transmission Lines</vt:lpstr>
      <vt:lpstr>1. Industrial Applications of Magnetic Transmission Lines</vt:lpstr>
      <vt:lpstr>1. Industrial Applications of Magnetic Transmission Lines</vt:lpstr>
      <vt:lpstr>1.1. Introduction to Solid State Magnetism</vt:lpstr>
      <vt:lpstr>1.1. Magnetization and Permeability</vt:lpstr>
      <vt:lpstr>1.1. Properties of Magnetic Materials</vt:lpstr>
      <vt:lpstr>1.1. Sample Industrial Materials for Manufacturing Magnetic Transmission Lines</vt:lpstr>
      <vt:lpstr>1.1. Magnetic Susceptibility</vt:lpstr>
      <vt:lpstr>1.1. Magnetic Hysteresis</vt:lpstr>
      <vt:lpstr>1.1. Dielectric and Diamagnetic Losses</vt:lpstr>
      <vt:lpstr>1.1. Other Losses in Magnetic Cores</vt:lpstr>
      <vt:lpstr>2. Magnetic Circuit Modeling</vt:lpstr>
      <vt:lpstr>2. Three Magnetic Circuit Models</vt:lpstr>
      <vt:lpstr>2.1. Magnetic Reluctance Model</vt:lpstr>
      <vt:lpstr>2.1. Complex Magnetic Reluctance Model for Magnetic Circuits (1873)</vt:lpstr>
      <vt:lpstr>2.1. Complex Magnetic Reluctance Model for Magnetic Circuits (1873)</vt:lpstr>
      <vt:lpstr>2.1. Inconsistency in Complex Magnetic Reluctance Model</vt:lpstr>
      <vt:lpstr>2.1. Reluctance model for a Compounded DC Generator </vt:lpstr>
      <vt:lpstr>2.1. Simulation of Reluctance model for a Compounded DC Generator </vt:lpstr>
      <vt:lpstr>2.1. Simulation of Non-Linear Reluctance</vt:lpstr>
      <vt:lpstr>2.1. Simulation of Non-Linear Reluctance</vt:lpstr>
      <vt:lpstr>2.1. Simulation of Reluctance model for a Compounded DC Generator </vt:lpstr>
      <vt:lpstr>2.2. Permeance-Capacitance Model</vt:lpstr>
      <vt:lpstr>2.2. Tellegen’s Gyrator theory (1948)</vt:lpstr>
      <vt:lpstr>2.2. Tellegen’s Gyrator (1948)</vt:lpstr>
      <vt:lpstr>2.2. Validation of Gyrator Theory (1948)</vt:lpstr>
      <vt:lpstr>2.2. Power Invariant Permeance-Capacitance Model (1969)</vt:lpstr>
      <vt:lpstr>2.2. Magnetic Permeance</vt:lpstr>
      <vt:lpstr>2.2. Permeance-Capacitance Model for a full bridge Isolated Buck Converter</vt:lpstr>
      <vt:lpstr>2.2. The switching table for the switches and diodes</vt:lpstr>
      <vt:lpstr>2.2. The design parameters</vt:lpstr>
      <vt:lpstr>2.2. The Design Procedure</vt:lpstr>
      <vt:lpstr>2.2. Permeance-Capacitance Model for a full bridge Isolated Buck Converter</vt:lpstr>
      <vt:lpstr>2.2. Model for Primary winding gyrator</vt:lpstr>
      <vt:lpstr>2.2. Model for Secondary winding gyrators</vt:lpstr>
      <vt:lpstr>2.2. Model for non-linear Permeance </vt:lpstr>
      <vt:lpstr>2.2. Sample Response of non-linear Permeance </vt:lpstr>
      <vt:lpstr>2.2. Simulation Model of full bridge Isolated Buck Converter</vt:lpstr>
      <vt:lpstr>2.2. Source and Load waveforms</vt:lpstr>
      <vt:lpstr>2.2. Permeance Magnetic Voltage and Magnetic Displacement Current</vt:lpstr>
      <vt:lpstr>2.3.Magnetic Transmission Line Model</vt:lpstr>
      <vt:lpstr>2.3. Magnetic Transmission Line Model (2012)</vt:lpstr>
      <vt:lpstr>2.3. Distributed Parameters in Magnetic Transmission Line Model (2012)</vt:lpstr>
      <vt:lpstr>2.3. Energy Loss and Energy Storage in Magnetic Transmission Line Model (2012)</vt:lpstr>
      <vt:lpstr>2.3. Lossy Transmission Lines</vt:lpstr>
      <vt:lpstr>3.3. Per unit Length Transverse Inductance of Magnetic Transmission Line</vt:lpstr>
      <vt:lpstr>3.3. Comparison of three Models </vt:lpstr>
      <vt:lpstr>3. Electromagnetic Simulations and MEEP Simulator</vt:lpstr>
      <vt:lpstr>3.1. Finite Difference Time Domain Method</vt:lpstr>
      <vt:lpstr>3.1. Finite Difference Time Domain     Method (1966)</vt:lpstr>
      <vt:lpstr>3.1. Yee Lattice (1966)</vt:lpstr>
      <vt:lpstr>3.2. Introduction to MEEP Simulator</vt:lpstr>
      <vt:lpstr>3.2. Introduction to MEEP Simulator</vt:lpstr>
      <vt:lpstr>3.2. MEEP: Boundary Conditions </vt:lpstr>
      <vt:lpstr>3.2. MEEP: Material Inhomogeneity</vt:lpstr>
      <vt:lpstr>3.2. MEEP: Dispersion of Permeability</vt:lpstr>
      <vt:lpstr>3.2. MEEP: Magnetic Energy Minimization Problem </vt:lpstr>
      <vt:lpstr>3.2. MEEP: Gyromagnetism</vt:lpstr>
      <vt:lpstr>3.2. MEEP: Gyromagnetism</vt:lpstr>
      <vt:lpstr>3.2. MEEP: Transmittance Spectra</vt:lpstr>
      <vt:lpstr>3.3. MEEP Simulation of Dispersive, Gyromagnetic Ferromagnetic Transmission Line </vt:lpstr>
      <vt:lpstr>3.3. MEEP Simulation for Magnetic Transmission Line</vt:lpstr>
      <vt:lpstr>3.3. Magnetic Transmission Line Model for Pulse Transformer</vt:lpstr>
      <vt:lpstr>3.3. Pulse Transformer Simulation in MEEP</vt:lpstr>
      <vt:lpstr>3.3. Geometry of Pulse Transformer</vt:lpstr>
      <vt:lpstr>3.3. Material Properties of MnZn Ferrite</vt:lpstr>
      <vt:lpstr>3.3. Soft Magnetic Gaussian Current Pulse</vt:lpstr>
      <vt:lpstr>3.3. Color map for Longitudinal Fields</vt:lpstr>
      <vt:lpstr>3.3. Color map for Transverse Fields</vt:lpstr>
      <vt:lpstr>3.3. Field Map for Magnetic Transmission Line</vt:lpstr>
      <vt:lpstr>3.3. Evolution of Magnetic Voltage and Current</vt:lpstr>
      <vt:lpstr>3.3. Evolution of Poynting Flux Density</vt:lpstr>
      <vt:lpstr>3.3. Propagation Constant of Magnetic Transmission Line</vt:lpstr>
      <vt:lpstr>3.3. Phase Velocity of Magnetic Transmission Line</vt:lpstr>
      <vt:lpstr>3.3. Intrinsic Wave Impedance of Magnetic Transmission Line</vt:lpstr>
      <vt:lpstr>3.3. Longitudinal Admittance of Magnetic Transmission Line</vt:lpstr>
      <vt:lpstr>3.3. Transverse Impedance of Magnetic Transmission Line</vt:lpstr>
      <vt:lpstr>3.3. Ferromagnetic Resonance in Saturated Gyromagnetic Ferrite</vt:lpstr>
      <vt:lpstr>3.3. Dispersion of Gyromagnetic Susceptibility</vt:lpstr>
      <vt:lpstr>3.3. Gyromagnetic Precession due to Sinusoidal Source</vt:lpstr>
      <vt:lpstr>3.3. Gyromagnetic Resonance due to Gaussian Source</vt:lpstr>
      <vt:lpstr>3.3. Intrinsic Impedance and Propagation Constant</vt:lpstr>
      <vt:lpstr>3.3. Longitudinal Admittance and Transverse Impedance</vt:lpstr>
      <vt:lpstr>3.3. Limitations of MEEP simulation</vt:lpstr>
      <vt:lpstr>4. Conclusion</vt:lpstr>
      <vt:lpstr>4. Conclusion</vt:lpstr>
      <vt:lpstr>4. Scope for Further Work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and Simulation of Magnetic Transmission Lines</dc:title>
  <dc:creator>Muhammad Amaar</dc:creator>
  <cp:lastModifiedBy>Muhammad Amaar</cp:lastModifiedBy>
  <cp:revision>1729</cp:revision>
  <dcterms:created xsi:type="dcterms:W3CDTF">2019-10-08T20:14:06Z</dcterms:created>
  <dcterms:modified xsi:type="dcterms:W3CDTF">2021-04-13T10:19:46Z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0x0101005D3FDB1C377FE24B814C371216F46CAE</vt:lpwstr>
  </property>
</Properties>
</file>